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2064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Wright" initials="" lastIdx="4" clrIdx="0"/>
  <p:cmAuthor id="1" name="Microsoft Office User" initials="MOU" lastIdx="1" clrIdx="1">
    <p:extLst/>
  </p:cmAuthor>
  <p:cmAuthor id="2" name="Microsoft Office User" initials="MOU [2]" lastIdx="1" clrIdx="2">
    <p:extLst/>
  </p:cmAuthor>
  <p:cmAuthor id="3" name="Microsoft Office User" initials="MOU [3]" lastIdx="1" clrIdx="3">
    <p:extLst/>
  </p:cmAuthor>
  <p:cmAuthor id="4" name="Microsoft Office User" initials="MOU [4]" lastIdx="1" clrIdx="4">
    <p:extLst/>
  </p:cmAuthor>
  <p:cmAuthor id="5" name="Jessica Wright" initials="JW" lastIdx="2" clrIdx="5">
    <p:extLst/>
  </p:cmAuthor>
  <p:cmAuthor id="6" name="Microsoft Office User" initials="Office" lastIdx="2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C8C14E7-C7A8-4BEA-9763-ECCBE3271EC3}">
  <a:tblStyle styleId="{DC8C14E7-C7A8-4BEA-9763-ECCBE3271EC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9EFF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9EFF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16" autoAdjust="0"/>
    <p:restoredTop sz="96857"/>
  </p:normalViewPr>
  <p:slideViewPr>
    <p:cSldViewPr snapToGrid="0">
      <p:cViewPr varScale="1">
        <p:scale>
          <a:sx n="27" d="100"/>
          <a:sy n="27" d="100"/>
        </p:scale>
        <p:origin x="1536" y="264"/>
      </p:cViewPr>
      <p:guideLst>
        <p:guide orient="horz" pos="1036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028700" y="1143000"/>
            <a:ext cx="48006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19292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71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400801" y="5387343"/>
            <a:ext cx="38404801" cy="1146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0"/>
              <a:buFont typeface="Calibri"/>
              <a:buNone/>
              <a:defRPr sz="192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400801" y="17289783"/>
            <a:ext cx="38404801" cy="7947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7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None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352044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16962120" y="30510483"/>
            <a:ext cx="1728216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3616452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493771" y="8206746"/>
            <a:ext cx="44165519" cy="1369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0"/>
              <a:buFont typeface="Calibri"/>
              <a:buNone/>
              <a:defRPr sz="192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493771" y="22029425"/>
            <a:ext cx="44165519" cy="7200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91866" marR="0" lvl="0" indent="-195933" algn="l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rgbClr val="888888"/>
              </a:buClr>
              <a:buSzPts val="9000"/>
              <a:buFont typeface="Arial"/>
              <a:buNone/>
              <a:defRPr sz="77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32" marR="0" lvl="1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7500"/>
              <a:buFont typeface="Arial"/>
              <a:buNone/>
              <a:defRPr sz="642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75598" marR="0" lvl="2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6750"/>
              <a:buFont typeface="Arial"/>
              <a:buNone/>
              <a:defRPr sz="578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67464" marR="0" lvl="3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6000"/>
              <a:buFont typeface="Arial"/>
              <a:buNone/>
              <a:defRPr sz="514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59331" marR="0" lvl="4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6000"/>
              <a:buFont typeface="Arial"/>
              <a:buNone/>
              <a:defRPr sz="514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51197" marR="0" lvl="5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6000"/>
              <a:buFont typeface="Arial"/>
              <a:buNone/>
              <a:defRPr sz="514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063" marR="0" lvl="6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6000"/>
              <a:buFont typeface="Arial"/>
              <a:buNone/>
              <a:defRPr sz="514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34929" marR="0" lvl="7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6000"/>
              <a:buFont typeface="Arial"/>
              <a:buNone/>
              <a:defRPr sz="514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26795" marR="0" lvl="8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6000"/>
              <a:buFont typeface="Arial"/>
              <a:buNone/>
              <a:defRPr sz="514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352044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16962120" y="30510483"/>
            <a:ext cx="1728216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3616452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520441" y="1752603"/>
            <a:ext cx="44165519" cy="6362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0"/>
              <a:buFont typeface="Calibri"/>
              <a:buNone/>
              <a:defRPr sz="141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520441" y="8763000"/>
            <a:ext cx="21762721" cy="20886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91866" marR="0" lvl="0" indent="-767404" algn="l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32" marR="0" lvl="1" indent="-685766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7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75598" marR="0" lvl="2" indent="-604127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67464" marR="0" lvl="3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59331" marR="0" lvl="4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51197" marR="0" lvl="5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063" marR="0" lvl="6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34929" marR="0" lvl="7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26795" marR="0" lvl="8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25923241" y="8763000"/>
            <a:ext cx="21762721" cy="20886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91866" marR="0" lvl="0" indent="-767404" algn="l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32" marR="0" lvl="1" indent="-685766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7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75598" marR="0" lvl="2" indent="-604127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67464" marR="0" lvl="3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59331" marR="0" lvl="4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51197" marR="0" lvl="5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063" marR="0" lvl="6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34929" marR="0" lvl="7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26795" marR="0" lvl="8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352044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16962120" y="30510483"/>
            <a:ext cx="1728216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3616452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527110" y="1752603"/>
            <a:ext cx="44165519" cy="6362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0"/>
              <a:buFont typeface="Calibri"/>
              <a:buNone/>
              <a:defRPr sz="141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27112" y="8069583"/>
            <a:ext cx="21662705" cy="3954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391866" marR="0" lvl="0" indent="-195933" algn="l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771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32" marR="0" lvl="1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642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75598" marR="0" lvl="2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None/>
              <a:defRPr sz="578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67464" marR="0" lvl="3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59331" marR="0" lvl="4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51197" marR="0" lvl="5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063" marR="0" lvl="6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34929" marR="0" lvl="7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26795" marR="0" lvl="8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3527112" y="12024360"/>
            <a:ext cx="21662705" cy="17686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91866" marR="0" lvl="0" indent="-767404" algn="l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32" marR="0" lvl="1" indent="-685766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7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75598" marR="0" lvl="2" indent="-604127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67464" marR="0" lvl="3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59331" marR="0" lvl="4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51197" marR="0" lvl="5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063" marR="0" lvl="6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34929" marR="0" lvl="7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26795" marR="0" lvl="8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25923240" y="8069583"/>
            <a:ext cx="21769388" cy="3954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391866" marR="0" lvl="0" indent="-195933" algn="l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771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32" marR="0" lvl="1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642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75598" marR="0" lvl="2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None/>
              <a:defRPr sz="578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67464" marR="0" lvl="3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59331" marR="0" lvl="4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51197" marR="0" lvl="5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063" marR="0" lvl="6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34929" marR="0" lvl="7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26795" marR="0" lvl="8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25923240" y="12024360"/>
            <a:ext cx="21769388" cy="17686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91866" marR="0" lvl="0" indent="-767404" algn="l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32" marR="0" lvl="1" indent="-685766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7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75598" marR="0" lvl="2" indent="-604127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67464" marR="0" lvl="3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59331" marR="0" lvl="4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51197" marR="0" lvl="5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063" marR="0" lvl="6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34929" marR="0" lvl="7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26795" marR="0" lvl="8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52044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16962120" y="30510483"/>
            <a:ext cx="1728216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3616452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520441" y="1752603"/>
            <a:ext cx="44165519" cy="6362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0"/>
              <a:buFont typeface="Calibri"/>
              <a:buNone/>
              <a:defRPr sz="141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352044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6962120" y="30510483"/>
            <a:ext cx="1728216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3616452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527112" y="2194560"/>
            <a:ext cx="16515397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02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1769390" y="4739643"/>
            <a:ext cx="25923240" cy="2339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91866" marR="0" lvl="0" indent="-849043" algn="l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Char char="•"/>
              <a:defRPr sz="102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32" marR="0" lvl="1" indent="-767404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75598" marR="0" lvl="2" indent="-685766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7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67464" marR="0" lvl="3" indent="-604127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59331" marR="0" lvl="4" indent="-604127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51197" marR="0" lvl="5" indent="-604127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063" marR="0" lvl="6" indent="-604127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34929" marR="0" lvl="7" indent="-604127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26795" marR="0" lvl="8" indent="-604127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3527112" y="9875520"/>
            <a:ext cx="16515397" cy="18295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91866" marR="0" lvl="0" indent="-195933" algn="l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32" marR="0" lvl="1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25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75598" marR="0" lvl="2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38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67464" marR="0" lvl="3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  <a:defRPr sz="32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59331" marR="0" lvl="4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  <a:defRPr sz="32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51197" marR="0" lvl="5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  <a:defRPr sz="32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063" marR="0" lvl="6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  <a:defRPr sz="32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34929" marR="0" lvl="7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  <a:defRPr sz="32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26795" marR="0" lvl="8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  <a:defRPr sz="32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352044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16962120" y="30510483"/>
            <a:ext cx="1728216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3616452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527112" y="2194560"/>
            <a:ext cx="16515397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02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21769390" y="4739643"/>
            <a:ext cx="25923240" cy="2339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02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7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None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527112" y="9875520"/>
            <a:ext cx="16515397" cy="18295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91866" marR="0" lvl="0" indent="-195933" algn="l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5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32" marR="0" lvl="1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25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75598" marR="0" lvl="2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38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67464" marR="0" lvl="3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  <a:defRPr sz="32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59331" marR="0" lvl="4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  <a:defRPr sz="32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51197" marR="0" lvl="5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  <a:defRPr sz="32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063" marR="0" lvl="6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  <a:defRPr sz="32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34929" marR="0" lvl="7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  <a:defRPr sz="32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26795" marR="0" lvl="8" indent="-195933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  <a:defRPr sz="32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352044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16962120" y="30510483"/>
            <a:ext cx="1728216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3616452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520441" y="1752603"/>
            <a:ext cx="44165519" cy="6362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0"/>
              <a:buFont typeface="Calibri"/>
              <a:buNone/>
              <a:defRPr sz="141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15159990" y="-2876548"/>
            <a:ext cx="20886423" cy="44165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91866" marR="0" lvl="0" indent="-767404" algn="l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32" marR="0" lvl="1" indent="-685766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7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75598" marR="0" lvl="2" indent="-604127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67464" marR="0" lvl="3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59331" marR="0" lvl="4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51197" marR="0" lvl="5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063" marR="0" lvl="6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34929" marR="0" lvl="7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26795" marR="0" lvl="8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352044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16962120" y="30510483"/>
            <a:ext cx="1728216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3616452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28216859" y="10180322"/>
            <a:ext cx="27896823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0"/>
              <a:buFont typeface="Calibri"/>
              <a:buNone/>
              <a:defRPr sz="141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543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814058" y="-541019"/>
            <a:ext cx="27896823" cy="32484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91866" marR="0" lvl="0" indent="-767404" algn="l" rtl="0">
              <a:lnSpc>
                <a:spcPct val="90000"/>
              </a:lnSpc>
              <a:spcBef>
                <a:spcPts val="3214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32" marR="0" lvl="1" indent="-685766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7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75598" marR="0" lvl="2" indent="-604127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64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67464" marR="0" lvl="3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59331" marR="0" lvl="4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51197" marR="0" lvl="5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063" marR="0" lvl="6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34929" marR="0" lvl="7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26795" marR="0" lvl="8" indent="-563308" algn="l" rtl="0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57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352044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16962120" y="30510483"/>
            <a:ext cx="1728216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3616452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520441" y="1752603"/>
            <a:ext cx="44165519" cy="6362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0"/>
              <a:buFont typeface="Calibri"/>
              <a:buNone/>
              <a:defRPr sz="1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520441" y="8763000"/>
            <a:ext cx="44165519" cy="20886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895350" algn="l" rtl="0">
              <a:lnSpc>
                <a:spcPct val="90000"/>
              </a:lnSpc>
              <a:spcBef>
                <a:spcPts val="375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•"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 rtl="0">
              <a:lnSpc>
                <a:spcPct val="90000"/>
              </a:lnSpc>
              <a:spcBef>
                <a:spcPts val="1875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04850" algn="l" rtl="0">
              <a:lnSpc>
                <a:spcPct val="90000"/>
              </a:lnSpc>
              <a:spcBef>
                <a:spcPts val="1875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57225" algn="l" rtl="0">
              <a:lnSpc>
                <a:spcPct val="90000"/>
              </a:lnSpc>
              <a:spcBef>
                <a:spcPts val="1875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6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57225" algn="l" rtl="0">
              <a:lnSpc>
                <a:spcPct val="90000"/>
              </a:lnSpc>
              <a:spcBef>
                <a:spcPts val="1875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6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57225" algn="l" rtl="0">
              <a:lnSpc>
                <a:spcPct val="90000"/>
              </a:lnSpc>
              <a:spcBef>
                <a:spcPts val="1875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6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57225" algn="l" rtl="0">
              <a:lnSpc>
                <a:spcPct val="90000"/>
              </a:lnSpc>
              <a:spcBef>
                <a:spcPts val="1875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6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57225" algn="l" rtl="0">
              <a:lnSpc>
                <a:spcPct val="90000"/>
              </a:lnSpc>
              <a:spcBef>
                <a:spcPts val="1875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6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57225" algn="l" rtl="0">
              <a:lnSpc>
                <a:spcPct val="90000"/>
              </a:lnSpc>
              <a:spcBef>
                <a:spcPts val="1875"/>
              </a:spcBef>
              <a:spcAft>
                <a:spcPts val="0"/>
              </a:spcAft>
              <a:buClr>
                <a:schemeClr val="dk1"/>
              </a:buClr>
              <a:buSzPts val="6750"/>
              <a:buFont typeface="Arial"/>
              <a:buChar char="•"/>
              <a:defRPr sz="6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352044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6962120" y="30510483"/>
            <a:ext cx="1728216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4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36164520" y="30510483"/>
            <a:ext cx="115214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206477" y="25290572"/>
            <a:ext cx="24271941" cy="7416063"/>
          </a:xfrm>
          <a:prstGeom prst="rect">
            <a:avLst/>
          </a:prstGeom>
          <a:solidFill>
            <a:schemeClr val="lt1"/>
          </a:solidFill>
          <a:ln w="1905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8364" tIns="39171" rIns="78364" bIns="39171" anchor="ctr" anchorCtr="0">
            <a:noAutofit/>
          </a:bodyPr>
          <a:lstStyle/>
          <a:p>
            <a:pPr algn="ctr"/>
            <a:endParaRPr sz="7542" dirty="0">
              <a:solidFill>
                <a:schemeClr val="lt1"/>
              </a:solidFill>
            </a:endParaRPr>
          </a:p>
        </p:txBody>
      </p:sp>
      <p:sp>
        <p:nvSpPr>
          <p:cNvPr id="90" name="Shape 90"/>
          <p:cNvSpPr/>
          <p:nvPr/>
        </p:nvSpPr>
        <p:spPr>
          <a:xfrm>
            <a:off x="24786370" y="4692257"/>
            <a:ext cx="26213553" cy="28042963"/>
          </a:xfrm>
          <a:prstGeom prst="rect">
            <a:avLst/>
          </a:prstGeom>
          <a:solidFill>
            <a:schemeClr val="lt1"/>
          </a:solidFill>
          <a:ln w="1905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8364" tIns="39171" rIns="78364" bIns="39171" anchor="ctr" anchorCtr="0">
            <a:noAutofit/>
          </a:bodyPr>
          <a:lstStyle/>
          <a:p>
            <a:pPr algn="ctr"/>
            <a:endParaRPr sz="7542" dirty="0">
              <a:solidFill>
                <a:schemeClr val="lt1"/>
              </a:solidFill>
            </a:endParaRPr>
          </a:p>
        </p:txBody>
      </p:sp>
      <p:sp>
        <p:nvSpPr>
          <p:cNvPr id="91" name="Shape 91"/>
          <p:cNvSpPr/>
          <p:nvPr/>
        </p:nvSpPr>
        <p:spPr>
          <a:xfrm>
            <a:off x="206476" y="632713"/>
            <a:ext cx="50793447" cy="4124062"/>
          </a:xfrm>
          <a:prstGeom prst="rect">
            <a:avLst/>
          </a:prstGeom>
          <a:solidFill>
            <a:schemeClr val="lt1"/>
          </a:solidFill>
          <a:ln w="1905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8364" tIns="39171" rIns="78364" bIns="39171" anchor="ctr" anchorCtr="0">
            <a:noAutofit/>
          </a:bodyPr>
          <a:lstStyle/>
          <a:p>
            <a:pPr algn="ctr"/>
            <a:endParaRPr sz="7542" dirty="0">
              <a:solidFill>
                <a:schemeClr val="lt1"/>
              </a:solidFill>
            </a:endParaRPr>
          </a:p>
        </p:txBody>
      </p:sp>
      <p:sp>
        <p:nvSpPr>
          <p:cNvPr id="92" name="Shape 92"/>
          <p:cNvSpPr/>
          <p:nvPr/>
        </p:nvSpPr>
        <p:spPr>
          <a:xfrm>
            <a:off x="206477" y="4692257"/>
            <a:ext cx="24304861" cy="8618048"/>
          </a:xfrm>
          <a:prstGeom prst="rect">
            <a:avLst/>
          </a:prstGeom>
          <a:solidFill>
            <a:schemeClr val="lt1"/>
          </a:solidFill>
          <a:ln w="1905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8364" tIns="39171" rIns="78364" bIns="39171" anchor="ctr" anchorCtr="0">
            <a:noAutofit/>
          </a:bodyPr>
          <a:lstStyle/>
          <a:p>
            <a:pPr algn="ctr"/>
            <a:endParaRPr sz="7542" dirty="0">
              <a:solidFill>
                <a:schemeClr val="lt1"/>
              </a:solidFill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6608618" y="352398"/>
            <a:ext cx="37975971" cy="3276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64" tIns="39171" rIns="78364" bIns="39171" anchor="t" anchorCtr="0">
            <a:noAutofit/>
          </a:bodyPr>
          <a:lstStyle/>
          <a:p>
            <a:pPr algn="ctr"/>
            <a:r>
              <a:rPr lang="en-US" sz="7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 in CLASS-Web: </a:t>
            </a:r>
            <a:r>
              <a:rPr lang="en-US" sz="7200" dirty="0">
                <a:ea typeface="Calibri"/>
              </a:rPr>
              <a:t> </a:t>
            </a:r>
            <a:r>
              <a:rPr lang="en-US" sz="7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Preliminary Outcomes</a:t>
            </a:r>
            <a:endParaRPr sz="7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Maureen Conroy</a:t>
            </a:r>
            <a:r>
              <a:rPr lang="en-US" sz="4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Kevin Sutherland</a:t>
            </a:r>
            <a:r>
              <a:rPr lang="en-US" sz="4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Kristen Granger</a:t>
            </a:r>
            <a:r>
              <a:rPr lang="en-US" sz="4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Ed Feil</a:t>
            </a:r>
            <a:r>
              <a:rPr lang="en-US" sz="4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Tracy Huang</a:t>
            </a:r>
            <a:r>
              <a:rPr lang="en-US" sz="4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Mayra Ramos</a:t>
            </a:r>
            <a:r>
              <a:rPr lang="en-US" sz="4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&amp; Alexandra Montesion</a:t>
            </a:r>
            <a:r>
              <a:rPr lang="en-US" sz="4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lang="en-US" sz="1714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206478" y="13682557"/>
            <a:ext cx="24294252" cy="11310043"/>
          </a:xfrm>
          <a:prstGeom prst="rect">
            <a:avLst/>
          </a:prstGeom>
          <a:solidFill>
            <a:schemeClr val="lt1"/>
          </a:solidFill>
          <a:ln w="1905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8364" tIns="39171" rIns="78364" bIns="39171" anchor="ctr" anchorCtr="0">
            <a:noAutofit/>
          </a:bodyPr>
          <a:lstStyle/>
          <a:p>
            <a:pPr algn="ctr"/>
            <a:r>
              <a:rPr lang="en-US" sz="7542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sz="7542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6008915" y="0"/>
            <a:ext cx="39188571" cy="39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64" tIns="39171" rIns="78364" bIns="39171" anchor="ctr" anchorCtr="0">
            <a:noAutofit/>
          </a:bodyPr>
          <a:lstStyle/>
          <a:p>
            <a:pPr>
              <a:buClr>
                <a:schemeClr val="dk1"/>
              </a:buClr>
              <a:buSzPts val="1800"/>
            </a:pPr>
            <a:endParaRPr sz="1543" dirty="0">
              <a:solidFill>
                <a:schemeClr val="dk1"/>
              </a:solidFill>
            </a:endParaRPr>
          </a:p>
        </p:txBody>
      </p:sp>
      <p:sp>
        <p:nvSpPr>
          <p:cNvPr id="97" name="Shape 97"/>
          <p:cNvSpPr/>
          <p:nvPr/>
        </p:nvSpPr>
        <p:spPr>
          <a:xfrm>
            <a:off x="648929" y="4737527"/>
            <a:ext cx="23694989" cy="8544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64" tIns="39171" rIns="78364" bIns="39171" anchor="t" anchorCtr="0">
            <a:noAutofit/>
          </a:bodyPr>
          <a:lstStyle/>
          <a:p>
            <a:pPr algn="ctr"/>
            <a:r>
              <a:rPr lang="en-US" sz="5143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endParaRPr lang="en-US" sz="3428" dirty="0">
              <a:solidFill>
                <a:schemeClr val="dk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dk1"/>
                </a:solidFill>
              </a:rPr>
              <a:t>BEST in CLASS is a tier 2 classroom based intervention for young children at risk for emotional and behavioral disabilities (EBD) and includes practice-based coaching to support teacher implementation of evidence-based practices aimed at improving behavior and engagement.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dk1"/>
                </a:solidFill>
              </a:rPr>
              <a:t>Findings from a randomized controlled trial of BEST in CLASS indicate that through professional development that includes practice-based coaching: (1) teachers effectively deliver the practices with fidelity and their classroom atmosphere and self-efficacy increase (Conroy et al., 2019); and 2) children’s challenging behavior decreases, child engagement increases, and teacher-child interactions improve (Sutherland et al., 2018).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dk1"/>
                </a:solidFill>
              </a:rPr>
              <a:t>The BEST in CLASS intervention is designed to be delivered on-site (i.e., face-to-face) in early childhood classrooms. However, there are limitations with face-to-face delivery (e.g., restricted accessibility, scalability, convenience). 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dk1"/>
                </a:solidFill>
              </a:rPr>
              <a:t>The purpose of this study was to increase the accessibility, flexibility, and usability of BEST in CLASS by developing and testing a </a:t>
            </a:r>
            <a:r>
              <a:rPr lang="en-US" sz="3600" b="1" dirty="0">
                <a:solidFill>
                  <a:srgbClr val="0070C0"/>
                </a:solidFill>
              </a:rPr>
              <a:t>web based version</a:t>
            </a:r>
            <a:r>
              <a:rPr lang="en-US" sz="3600" dirty="0">
                <a:solidFill>
                  <a:schemeClr val="dk1"/>
                </a:solidFill>
              </a:rPr>
              <a:t> that can be used efficiently and effectively by early childhood teachers working with young children at risk for EBD.</a:t>
            </a:r>
            <a:endParaRPr sz="3600" dirty="0"/>
          </a:p>
        </p:txBody>
      </p:sp>
      <p:sp>
        <p:nvSpPr>
          <p:cNvPr id="98" name="Shape 98"/>
          <p:cNvSpPr txBox="1"/>
          <p:nvPr/>
        </p:nvSpPr>
        <p:spPr>
          <a:xfrm>
            <a:off x="5209003" y="13810801"/>
            <a:ext cx="15173541" cy="683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64" tIns="39171" rIns="78364" bIns="39171" anchor="t" anchorCtr="0">
            <a:noAutofit/>
          </a:bodyPr>
          <a:lstStyle/>
          <a:p>
            <a:pPr lvl="0" algn="ctr"/>
            <a:r>
              <a:rPr lang="en-US" sz="5143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 in CLASS - Web: Iterative Development Process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2511702" y="4692257"/>
            <a:ext cx="12360597" cy="87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64" tIns="39171" rIns="78364" bIns="39171" anchor="t" anchorCtr="0">
            <a:noAutofit/>
          </a:bodyPr>
          <a:lstStyle/>
          <a:p>
            <a:pPr algn="ctr"/>
            <a:r>
              <a:rPr lang="en-US" sz="5143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Coach &amp; Teacher Participants </a:t>
            </a:r>
            <a:endParaRPr sz="5143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57356540" y="17474206"/>
            <a:ext cx="261257" cy="395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64" tIns="39171" rIns="78364" bIns="39171" anchor="t" anchorCtr="0">
            <a:noAutofit/>
          </a:bodyPr>
          <a:lstStyle/>
          <a:p>
            <a:r>
              <a:rPr lang="en-US" sz="2057" dirty="0">
                <a:solidFill>
                  <a:schemeClr val="dk1"/>
                </a:solidFill>
              </a:rPr>
              <a:t>*</a:t>
            </a:r>
            <a:endParaRPr sz="2057" dirty="0">
              <a:solidFill>
                <a:schemeClr val="dk1"/>
              </a:solidFill>
            </a:endParaRPr>
          </a:p>
        </p:txBody>
      </p:sp>
      <p:pic>
        <p:nvPicPr>
          <p:cNvPr id="76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6167" y="918156"/>
            <a:ext cx="5158075" cy="340184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98"/>
          <p:cNvSpPr txBox="1"/>
          <p:nvPr/>
        </p:nvSpPr>
        <p:spPr>
          <a:xfrm>
            <a:off x="4896415" y="25215866"/>
            <a:ext cx="15173541" cy="8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64" tIns="39171" rIns="78364" bIns="39171" anchor="t" anchorCtr="0">
            <a:noAutofit/>
          </a:bodyPr>
          <a:lstStyle/>
          <a:p>
            <a:pPr lvl="0" algn="ctr"/>
            <a:r>
              <a:rPr lang="en-US" sz="5143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Pilot Promise Study Research Questions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11083932" y="3422228"/>
            <a:ext cx="28215771" cy="588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517" tIns="17259" rIns="34517" bIns="17259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ctr"/>
            <a:r>
              <a:rPr lang="en-US" altLang="en-US" sz="3600" dirty="0">
                <a:latin typeface="Arial Narrow" charset="0"/>
                <a:ea typeface="Arial Narrow" charset="0"/>
                <a:cs typeface="Arial Narrow" charset="0"/>
              </a:rPr>
              <a:t>Development of this poster was supported with funding from the U.S. Department of Education, Institute of Education Sciences (R324A160158)</a:t>
            </a:r>
            <a:endParaRPr lang="en-US" sz="3600" u="sng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8930" y="25921730"/>
            <a:ext cx="23655554" cy="3943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600" dirty="0">
              <a:solidFill>
                <a:schemeClr val="dk1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RQ1: </a:t>
            </a:r>
            <a:r>
              <a:rPr lang="en-US" sz="3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Is there equivalence with regard to teacher training fidelity, coaching fidelity, coaching dosage, and teacher implementation of treatment between the BEST in CLASS-Web and BEST in CLASS conditions?</a:t>
            </a:r>
            <a:endParaRPr lang="en-US" sz="36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n-US" sz="3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RQ2: </a:t>
            </a:r>
            <a:r>
              <a:rPr lang="en-US" sz="3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Is BEST in CLASS-Web effective in improving teacher and child outcomes?</a:t>
            </a:r>
            <a:endParaRPr lang="en-US" sz="36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n-US" sz="3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RQ3: </a:t>
            </a:r>
            <a:r>
              <a:rPr lang="en-US" sz="3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Is the treatment effect of BEST in CLASS-Web equivalent to that of BEST in CLASS?</a:t>
            </a:r>
            <a:endParaRPr lang="en-US" sz="36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n-US" sz="3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RQ4: </a:t>
            </a:r>
            <a:r>
              <a:rPr lang="en-US" sz="3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Is BEST in CLASS-Web less costly than BEST in CLASS?</a:t>
            </a:r>
          </a:p>
          <a:p>
            <a:pPr marL="489833" indent="-489833">
              <a:buFont typeface="Arial" charset="0"/>
              <a:buChar char="•"/>
            </a:pPr>
            <a:endParaRPr lang="en-US" sz="3428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25" name="Picture 2" descr="CEECS_AnitaZucker-02.png">
            <a:extLst>
              <a:ext uri="{FF2B5EF4-FFF2-40B4-BE49-F238E27FC236}">
                <a16:creationId xmlns:a16="http://schemas.microsoft.com/office/drawing/2014/main" id="{CEFEE582-CFF2-2247-9183-3918AAD10A9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5947" y="531493"/>
            <a:ext cx="9285319" cy="229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11488717" y="2361206"/>
            <a:ext cx="28215771" cy="77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517" tIns="17259" rIns="34517" bIns="17259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ctr"/>
            <a:r>
              <a:rPr lang="en-US" sz="4800" dirty="0">
                <a:latin typeface="Calibri" panose="020F0502020204030204" pitchFamily="34" charset="0"/>
                <a:ea typeface="Arial Narrow" charset="0"/>
                <a:cs typeface="Calibri" panose="020F0502020204030204" pitchFamily="34" charset="0"/>
              </a:rPr>
              <a:t>University of Florida</a:t>
            </a:r>
            <a:r>
              <a:rPr lang="en-US" sz="4800" baseline="30000" dirty="0">
                <a:latin typeface="Calibri" panose="020F0502020204030204" pitchFamily="34" charset="0"/>
                <a:ea typeface="Arial Narrow" charset="0"/>
                <a:cs typeface="Calibri" panose="020F0502020204030204" pitchFamily="34" charset="0"/>
              </a:rPr>
              <a:t> 1    </a:t>
            </a:r>
            <a:r>
              <a:rPr lang="en-US" sz="4800" dirty="0">
                <a:latin typeface="Calibri" panose="020F0502020204030204" pitchFamily="34" charset="0"/>
                <a:ea typeface="Arial Narrow" charset="0"/>
                <a:cs typeface="Calibri" panose="020F0502020204030204" pitchFamily="34" charset="0"/>
              </a:rPr>
              <a:t>Virginia Commonwealth University</a:t>
            </a:r>
            <a:r>
              <a:rPr lang="en-US" sz="4800" baseline="30000" dirty="0">
                <a:latin typeface="Calibri" panose="020F0502020204030204" pitchFamily="34" charset="0"/>
                <a:ea typeface="Arial Narrow" charset="0"/>
                <a:cs typeface="Calibri" panose="020F0502020204030204" pitchFamily="34" charset="0"/>
              </a:rPr>
              <a:t> 2</a:t>
            </a:r>
            <a:r>
              <a:rPr lang="en-US" sz="4800" dirty="0">
                <a:latin typeface="Calibri" panose="020F0502020204030204" pitchFamily="34" charset="0"/>
                <a:ea typeface="Arial Narrow" charset="0"/>
                <a:cs typeface="Calibri" panose="020F0502020204030204" pitchFamily="34" charset="0"/>
              </a:rPr>
              <a:t>  Oregon Research Institute</a:t>
            </a:r>
            <a:r>
              <a:rPr lang="en-US" sz="4800" baseline="30000" dirty="0">
                <a:latin typeface="Calibri" panose="020F0502020204030204" pitchFamily="34" charset="0"/>
                <a:ea typeface="Arial Narrow" charset="0"/>
                <a:cs typeface="Calibri" panose="020F0502020204030204" pitchFamily="34" charset="0"/>
              </a:rPr>
              <a:t>3</a:t>
            </a:r>
            <a:r>
              <a:rPr lang="en-US" sz="4800" dirty="0">
                <a:latin typeface="Calibri" panose="020F0502020204030204" pitchFamily="34" charset="0"/>
                <a:ea typeface="Arial Narrow" charset="0"/>
                <a:cs typeface="Calibri" panose="020F0502020204030204" pitchFamily="34" charset="0"/>
              </a:rPr>
              <a:t> </a:t>
            </a:r>
            <a:endParaRPr lang="en-US" sz="4800" baseline="30000" dirty="0">
              <a:latin typeface="Calibri" panose="020F0502020204030204" pitchFamily="34" charset="0"/>
              <a:ea typeface="Arial Narrow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41E740-C168-493A-8603-F3FF472B9F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97486" y="2597856"/>
            <a:ext cx="5346435" cy="1795960"/>
          </a:xfrm>
          <a:prstGeom prst="rect">
            <a:avLst/>
          </a:prstGeom>
        </p:spPr>
      </p:pic>
      <p:sp>
        <p:nvSpPr>
          <p:cNvPr id="7" name="Arrow: Pentagon 6">
            <a:extLst>
              <a:ext uri="{FF2B5EF4-FFF2-40B4-BE49-F238E27FC236}">
                <a16:creationId xmlns:a16="http://schemas.microsoft.com/office/drawing/2014/main" id="{4F614E1B-30B3-4FBF-93C0-E616BEDEBDEA}"/>
              </a:ext>
            </a:extLst>
          </p:cNvPr>
          <p:cNvSpPr/>
          <p:nvPr/>
        </p:nvSpPr>
        <p:spPr>
          <a:xfrm>
            <a:off x="434321" y="14531281"/>
            <a:ext cx="7693668" cy="240932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Phase I</a:t>
            </a: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BEST in CLASS-Web</a:t>
            </a: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Initial Development, </a:t>
            </a: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Testing and Refinement</a:t>
            </a:r>
          </a:p>
        </p:txBody>
      </p:sp>
      <p:sp>
        <p:nvSpPr>
          <p:cNvPr id="32" name="Arrow: Pentagon 31">
            <a:extLst>
              <a:ext uri="{FF2B5EF4-FFF2-40B4-BE49-F238E27FC236}">
                <a16:creationId xmlns:a16="http://schemas.microsoft.com/office/drawing/2014/main" id="{EDC61680-5563-4C6A-ACB0-B3AB31700233}"/>
              </a:ext>
            </a:extLst>
          </p:cNvPr>
          <p:cNvSpPr/>
          <p:nvPr/>
        </p:nvSpPr>
        <p:spPr>
          <a:xfrm>
            <a:off x="8224243" y="14569365"/>
            <a:ext cx="8236361" cy="237123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Phase II</a:t>
            </a: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BEST in CLASS-Web</a:t>
            </a: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Refinement and Usability</a:t>
            </a: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and Feasibility Study</a:t>
            </a:r>
          </a:p>
        </p:txBody>
      </p:sp>
      <p:sp>
        <p:nvSpPr>
          <p:cNvPr id="33" name="Arrow: Pentagon 32">
            <a:extLst>
              <a:ext uri="{FF2B5EF4-FFF2-40B4-BE49-F238E27FC236}">
                <a16:creationId xmlns:a16="http://schemas.microsoft.com/office/drawing/2014/main" id="{DE19549B-279B-4ABC-BC7D-0607AFA3164A}"/>
              </a:ext>
            </a:extLst>
          </p:cNvPr>
          <p:cNvSpPr/>
          <p:nvPr/>
        </p:nvSpPr>
        <p:spPr>
          <a:xfrm>
            <a:off x="16528661" y="14531278"/>
            <a:ext cx="7748705" cy="2409319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Phase III</a:t>
            </a: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BEST in CLASS-Web</a:t>
            </a: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Pilot Promise Study</a:t>
            </a: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(in progress)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EC28C6-5AEE-40D6-9A9D-A50677F14F3B}"/>
              </a:ext>
            </a:extLst>
          </p:cNvPr>
          <p:cNvSpPr/>
          <p:nvPr/>
        </p:nvSpPr>
        <p:spPr>
          <a:xfrm>
            <a:off x="406143" y="17015307"/>
            <a:ext cx="7693667" cy="77902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Focus groups, structured interviews, surveys and implementation measures with Teachers, Administrators, &amp; Coaches</a:t>
            </a: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Development of online training modules, website user manuals, website, measures refinement</a:t>
            </a:r>
          </a:p>
          <a:p>
            <a:pPr algn="ctr">
              <a:lnSpc>
                <a:spcPts val="3200"/>
              </a:lnSpc>
            </a:pPr>
            <a:endParaRPr lang="en-US" sz="40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40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40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40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40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40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40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1A33257-E674-4335-8EC8-06D840301375}"/>
              </a:ext>
            </a:extLst>
          </p:cNvPr>
          <p:cNvSpPr/>
          <p:nvPr/>
        </p:nvSpPr>
        <p:spPr>
          <a:xfrm>
            <a:off x="8224242" y="17015306"/>
            <a:ext cx="8236362" cy="77902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502040204020203" pitchFamily="34" charset="-34"/>
                <a:cs typeface="Browallia New" panose="020B0502040204020203" pitchFamily="34" charset="-34"/>
              </a:rPr>
              <a:t>Alpha, Beta, and Usability tests conducted</a:t>
            </a:r>
          </a:p>
          <a:p>
            <a:pPr algn="ctr">
              <a:lnSpc>
                <a:spcPts val="3200"/>
              </a:lnSpc>
            </a:pP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3200"/>
              </a:lnSpc>
            </a:pP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3200"/>
              </a:lnSpc>
            </a:pP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Revision of content and technology functionality</a:t>
            </a: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Feasibility test to examine implementation fidelity and outcomes</a:t>
            </a: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Revision of content and technology functionality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9DF6DF2-E372-443A-A38E-60101E03AAB3}"/>
              </a:ext>
            </a:extLst>
          </p:cNvPr>
          <p:cNvSpPr/>
          <p:nvPr/>
        </p:nvSpPr>
        <p:spPr>
          <a:xfrm>
            <a:off x="16555779" y="17015306"/>
            <a:ext cx="7748705" cy="7790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Small pilot study with random assignment of teachers to BEST in CLASS-Web or BEST in CLASS</a:t>
            </a: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36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r>
              <a:rPr lang="en-US" sz="36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Revision of content and technology functionality</a:t>
            </a:r>
          </a:p>
          <a:p>
            <a:pPr algn="ctr">
              <a:lnSpc>
                <a:spcPts val="3200"/>
              </a:lnSpc>
            </a:pPr>
            <a:endParaRPr lang="en-US" sz="40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40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40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40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>
              <a:lnSpc>
                <a:spcPts val="3200"/>
              </a:lnSpc>
            </a:pPr>
            <a:endParaRPr lang="en-US" sz="4000" b="1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/>
            <a:endParaRPr lang="en-US" sz="3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8" name="Shape 102">
            <a:extLst>
              <a:ext uri="{FF2B5EF4-FFF2-40B4-BE49-F238E27FC236}">
                <a16:creationId xmlns:a16="http://schemas.microsoft.com/office/drawing/2014/main" id="{354FA8C7-08FB-454A-B659-A14B0FC72F6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4014" y="21920193"/>
            <a:ext cx="3411749" cy="248318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E048997B-BFFF-4D05-8DEF-02D2294731FC}"/>
              </a:ext>
            </a:extLst>
          </p:cNvPr>
          <p:cNvSpPr/>
          <p:nvPr/>
        </p:nvSpPr>
        <p:spPr>
          <a:xfrm>
            <a:off x="3765589" y="19010550"/>
            <a:ext cx="1031132" cy="914400"/>
          </a:xfrm>
          <a:prstGeom prst="downArrow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F07050B5-C016-42F9-B2F3-4F248C4FE4C3}"/>
              </a:ext>
            </a:extLst>
          </p:cNvPr>
          <p:cNvSpPr/>
          <p:nvPr/>
        </p:nvSpPr>
        <p:spPr>
          <a:xfrm>
            <a:off x="11779660" y="18011248"/>
            <a:ext cx="1002257" cy="1043500"/>
          </a:xfrm>
          <a:prstGeom prst="downArrow">
            <a:avLst>
              <a:gd name="adj1" fmla="val 50000"/>
              <a:gd name="adj2" fmla="val 5000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71E2C0CA-6AB7-498E-A37C-7038DCFAA089}"/>
              </a:ext>
            </a:extLst>
          </p:cNvPr>
          <p:cNvSpPr/>
          <p:nvPr/>
        </p:nvSpPr>
        <p:spPr>
          <a:xfrm>
            <a:off x="11812228" y="20181980"/>
            <a:ext cx="1031132" cy="1153566"/>
          </a:xfrm>
          <a:prstGeom prst="downArrow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C0CBB265-D2B9-48B7-AFBD-B2B24672D47C}"/>
              </a:ext>
            </a:extLst>
          </p:cNvPr>
          <p:cNvSpPr/>
          <p:nvPr/>
        </p:nvSpPr>
        <p:spPr>
          <a:xfrm>
            <a:off x="11812228" y="22479334"/>
            <a:ext cx="1031132" cy="914400"/>
          </a:xfrm>
          <a:prstGeom prst="downArrow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26CC9ECB-37A7-4327-AB3A-6354D96624D6}"/>
              </a:ext>
            </a:extLst>
          </p:cNvPr>
          <p:cNvSpPr/>
          <p:nvPr/>
        </p:nvSpPr>
        <p:spPr>
          <a:xfrm>
            <a:off x="19914564" y="19058119"/>
            <a:ext cx="1031132" cy="914400"/>
          </a:xfrm>
          <a:prstGeom prst="downArrow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1" name="Shape 102">
            <a:extLst>
              <a:ext uri="{FF2B5EF4-FFF2-40B4-BE49-F238E27FC236}">
                <a16:creationId xmlns:a16="http://schemas.microsoft.com/office/drawing/2014/main" id="{B85C7922-5A21-4B08-81EB-FEAFD29348A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24256" y="21881378"/>
            <a:ext cx="3411749" cy="2483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BEST in CLASS website QR code.pdf - Adobe Acrobat Reader DC">
            <a:extLst>
              <a:ext uri="{FF2B5EF4-FFF2-40B4-BE49-F238E27FC236}">
                <a16:creationId xmlns:a16="http://schemas.microsoft.com/office/drawing/2014/main" id="{8BF415C6-AEE6-4897-B2F8-B839C7FAAD0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-39036" t="6023" r="108814" b="37382"/>
          <a:stretch/>
        </p:blipFill>
        <p:spPr>
          <a:xfrm>
            <a:off x="29679899" y="24570286"/>
            <a:ext cx="3727135" cy="37952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627B73-756B-AF44-882C-E4B9A9E61E88}"/>
              </a:ext>
            </a:extLst>
          </p:cNvPr>
          <p:cNvSpPr txBox="1"/>
          <p:nvPr/>
        </p:nvSpPr>
        <p:spPr>
          <a:xfrm>
            <a:off x="648929" y="30394571"/>
            <a:ext cx="236284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2 Research Sites: FL &amp; 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Early childhood programs serving young children at risk (e.g., Head Start)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5</a:t>
            </a:r>
            <a:r>
              <a:rPr lang="en-US" sz="3600"/>
              <a:t> </a:t>
            </a:r>
            <a:r>
              <a:rPr lang="en-US" sz="3600" dirty="0"/>
              <a:t>programs located in urban settings</a:t>
            </a:r>
            <a:r>
              <a:rPr lang="en-US" sz="3600"/>
              <a:t>; 7 programs </a:t>
            </a:r>
            <a:r>
              <a:rPr lang="en-US" sz="3600" dirty="0"/>
              <a:t>located in rural settings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42" name="Shape 98">
            <a:extLst>
              <a:ext uri="{FF2B5EF4-FFF2-40B4-BE49-F238E27FC236}">
                <a16:creationId xmlns:a16="http://schemas.microsoft.com/office/drawing/2014/main" id="{497B1595-74B9-FF45-8EA7-EEE8EB74121F}"/>
              </a:ext>
            </a:extLst>
          </p:cNvPr>
          <p:cNvSpPr txBox="1"/>
          <p:nvPr/>
        </p:nvSpPr>
        <p:spPr>
          <a:xfrm>
            <a:off x="4695363" y="29459686"/>
            <a:ext cx="15173541" cy="8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64" tIns="39171" rIns="78364" bIns="39171" anchor="t" anchorCtr="0">
            <a:noAutofit/>
          </a:bodyPr>
          <a:lstStyle/>
          <a:p>
            <a:pPr lvl="0" algn="ctr"/>
            <a:r>
              <a:rPr lang="en-US" sz="5143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Setting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E021B5F-21B3-F44E-9C16-C1507F4D5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69981"/>
              </p:ext>
            </p:extLst>
          </p:nvPr>
        </p:nvGraphicFramePr>
        <p:xfrm>
          <a:off x="25020341" y="5660270"/>
          <a:ext cx="25779918" cy="7834526"/>
        </p:xfrm>
        <a:graphic>
          <a:graphicData uri="http://schemas.openxmlformats.org/drawingml/2006/table">
            <a:tbl>
              <a:tblPr firstRow="1" bandRow="1">
                <a:tableStyleId>{DC8C14E7-C7A8-4BEA-9763-ECCBE3271EC3}</a:tableStyleId>
              </a:tblPr>
              <a:tblGrid>
                <a:gridCol w="4296653">
                  <a:extLst>
                    <a:ext uri="{9D8B030D-6E8A-4147-A177-3AD203B41FA5}">
                      <a16:colId xmlns:a16="http://schemas.microsoft.com/office/drawing/2014/main" val="3630220506"/>
                    </a:ext>
                  </a:extLst>
                </a:gridCol>
                <a:gridCol w="4296653">
                  <a:extLst>
                    <a:ext uri="{9D8B030D-6E8A-4147-A177-3AD203B41FA5}">
                      <a16:colId xmlns:a16="http://schemas.microsoft.com/office/drawing/2014/main" val="1479283327"/>
                    </a:ext>
                  </a:extLst>
                </a:gridCol>
                <a:gridCol w="4296653">
                  <a:extLst>
                    <a:ext uri="{9D8B030D-6E8A-4147-A177-3AD203B41FA5}">
                      <a16:colId xmlns:a16="http://schemas.microsoft.com/office/drawing/2014/main" val="637137825"/>
                    </a:ext>
                  </a:extLst>
                </a:gridCol>
                <a:gridCol w="4296653">
                  <a:extLst>
                    <a:ext uri="{9D8B030D-6E8A-4147-A177-3AD203B41FA5}">
                      <a16:colId xmlns:a16="http://schemas.microsoft.com/office/drawing/2014/main" val="3393625909"/>
                    </a:ext>
                  </a:extLst>
                </a:gridCol>
                <a:gridCol w="4296653">
                  <a:extLst>
                    <a:ext uri="{9D8B030D-6E8A-4147-A177-3AD203B41FA5}">
                      <a16:colId xmlns:a16="http://schemas.microsoft.com/office/drawing/2014/main" val="1559244856"/>
                    </a:ext>
                  </a:extLst>
                </a:gridCol>
                <a:gridCol w="4296653">
                  <a:extLst>
                    <a:ext uri="{9D8B030D-6E8A-4147-A177-3AD203B41FA5}">
                      <a16:colId xmlns:a16="http://schemas.microsoft.com/office/drawing/2014/main" val="782753721"/>
                    </a:ext>
                  </a:extLst>
                </a:gridCol>
              </a:tblGrid>
              <a:tr h="26668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Gender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Age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Race/Ethnicity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Highest Degree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3600" dirty="0"/>
                        <a:t>Yrs of Teaching Experience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04388"/>
                  </a:ext>
                </a:extLst>
              </a:tr>
              <a:tr h="945463">
                <a:tc gridSpan="6"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Coaches (N = 7</a:t>
                      </a:r>
                      <a:r>
                        <a:rPr lang="en-US" sz="3600" b="1" baseline="30000" dirty="0"/>
                        <a:t>a</a:t>
                      </a:r>
                      <a:r>
                        <a:rPr lang="en-US" sz="3600" b="1" dirty="0"/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065080"/>
                  </a:ext>
                </a:extLst>
              </a:tr>
              <a:tr h="945463">
                <a:tc>
                  <a:txBody>
                    <a:bodyPr/>
                    <a:lstStyle/>
                    <a:p>
                      <a:r>
                        <a:rPr lang="en-US" sz="3600" dirty="0"/>
                        <a:t>BEST in CLASS – Web (</a:t>
                      </a:r>
                      <a:r>
                        <a:rPr lang="en-US" sz="3600" i="1" dirty="0"/>
                        <a:t>n</a:t>
                      </a:r>
                      <a:r>
                        <a:rPr lang="en-US" sz="3600" dirty="0"/>
                        <a:t> = 5 )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 = 0</a:t>
                      </a:r>
                    </a:p>
                    <a:p>
                      <a:pPr algn="ctr"/>
                      <a:r>
                        <a:rPr lang="en-US" sz="3600" dirty="0"/>
                        <a:t>F = 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18 – 55+ yrs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White = 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BS = 1</a:t>
                      </a:r>
                    </a:p>
                    <a:p>
                      <a:pPr algn="ctr"/>
                      <a:r>
                        <a:rPr lang="en-US" sz="3600" dirty="0"/>
                        <a:t>Graduate = 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Yes = 4</a:t>
                      </a:r>
                    </a:p>
                    <a:p>
                      <a:pPr algn="ctr"/>
                      <a:r>
                        <a:rPr lang="en-US" sz="3600" dirty="0"/>
                        <a:t>No.= 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99465"/>
                  </a:ext>
                </a:extLst>
              </a:tr>
              <a:tr h="945463">
                <a:tc>
                  <a:txBody>
                    <a:bodyPr/>
                    <a:lstStyle/>
                    <a:p>
                      <a:r>
                        <a:rPr lang="en-US" sz="3600" dirty="0"/>
                        <a:t>BEST in CLASS</a:t>
                      </a:r>
                    </a:p>
                    <a:p>
                      <a:r>
                        <a:rPr lang="en-US" sz="3600" dirty="0"/>
                        <a:t>(</a:t>
                      </a:r>
                      <a:r>
                        <a:rPr lang="en-US" sz="3600" i="1" dirty="0"/>
                        <a:t>n</a:t>
                      </a:r>
                      <a:r>
                        <a:rPr lang="en-US" sz="3600" dirty="0"/>
                        <a:t> =  6)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 = 0</a:t>
                      </a:r>
                    </a:p>
                    <a:p>
                      <a:pPr algn="ctr"/>
                      <a:r>
                        <a:rPr lang="en-US" sz="3600" dirty="0"/>
                        <a:t>F= 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18 – 55+ yrs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White = 5</a:t>
                      </a:r>
                    </a:p>
                    <a:p>
                      <a:pPr algn="ctr"/>
                      <a:r>
                        <a:rPr lang="en-US" sz="3600" dirty="0"/>
                        <a:t>Asian/PI = 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BS = 1</a:t>
                      </a:r>
                    </a:p>
                    <a:p>
                      <a:pPr algn="ctr"/>
                      <a:r>
                        <a:rPr lang="en-US" sz="3600" dirty="0"/>
                        <a:t>Graduate = 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Yes = 4</a:t>
                      </a:r>
                    </a:p>
                    <a:p>
                      <a:pPr algn="ctr"/>
                      <a:r>
                        <a:rPr lang="en-US" sz="3600" dirty="0"/>
                        <a:t>No = 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66831"/>
                  </a:ext>
                </a:extLst>
              </a:tr>
              <a:tr h="945463">
                <a:tc gridSpan="6"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Teachers (N = 22 )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361905"/>
                  </a:ext>
                </a:extLst>
              </a:tr>
              <a:tr h="945463">
                <a:tc>
                  <a:txBody>
                    <a:bodyPr/>
                    <a:lstStyle/>
                    <a:p>
                      <a:r>
                        <a:rPr lang="en-US" sz="3600" dirty="0"/>
                        <a:t>BEST in CLASS – Web</a:t>
                      </a:r>
                    </a:p>
                    <a:p>
                      <a:r>
                        <a:rPr lang="en-US" sz="3600" i="0" dirty="0"/>
                        <a:t>(</a:t>
                      </a:r>
                      <a:r>
                        <a:rPr lang="en-US" sz="3600" i="1" dirty="0"/>
                        <a:t>n</a:t>
                      </a:r>
                      <a:r>
                        <a:rPr lang="en-US" sz="3600" i="0" dirty="0"/>
                        <a:t> </a:t>
                      </a:r>
                      <a:r>
                        <a:rPr lang="en-US" sz="3600" dirty="0"/>
                        <a:t>= 12 )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 = 1</a:t>
                      </a:r>
                    </a:p>
                    <a:p>
                      <a:pPr algn="ctr"/>
                      <a:r>
                        <a:rPr lang="en-US" sz="3600" dirty="0"/>
                        <a:t>F = 11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18 – 55 yrs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AA = 3</a:t>
                      </a:r>
                    </a:p>
                    <a:p>
                      <a:pPr algn="ctr"/>
                      <a:r>
                        <a:rPr lang="en-US" sz="3600" dirty="0"/>
                        <a:t>White = 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HS = 1; AD = 3; </a:t>
                      </a:r>
                    </a:p>
                    <a:p>
                      <a:pPr algn="ctr"/>
                      <a:r>
                        <a:rPr lang="en-US" sz="3600" dirty="0"/>
                        <a:t>BA = 3; MA = 3; O = 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/>
                        <a:t>M </a:t>
                      </a:r>
                      <a:r>
                        <a:rPr lang="en-US" sz="3600" dirty="0"/>
                        <a:t>= 6.42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48456"/>
                  </a:ext>
                </a:extLst>
              </a:tr>
              <a:tr h="945463">
                <a:tc>
                  <a:txBody>
                    <a:bodyPr/>
                    <a:lstStyle/>
                    <a:p>
                      <a:r>
                        <a:rPr lang="en-US" sz="3600" dirty="0"/>
                        <a:t>BEST in CLASS</a:t>
                      </a:r>
                    </a:p>
                    <a:p>
                      <a:r>
                        <a:rPr lang="en-US" sz="3600" dirty="0"/>
                        <a:t>(</a:t>
                      </a:r>
                      <a:r>
                        <a:rPr lang="en-US" sz="3600" i="1" dirty="0"/>
                        <a:t>n</a:t>
                      </a:r>
                      <a:r>
                        <a:rPr lang="en-US" sz="3600" dirty="0"/>
                        <a:t> = 10)</a:t>
                      </a:r>
                    </a:p>
                  </a:txBody>
                  <a:tcPr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 = 10</a:t>
                      </a:r>
                    </a:p>
                  </a:txBody>
                  <a:tcPr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18 – 55+ yrs</a:t>
                      </a:r>
                    </a:p>
                  </a:txBody>
                  <a:tcPr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AA = 4; Asian/PI = 2; </a:t>
                      </a:r>
                    </a:p>
                    <a:p>
                      <a:pPr algn="ctr"/>
                      <a:r>
                        <a:rPr lang="en-US" sz="3600" dirty="0"/>
                        <a:t>White = 1; H = 3</a:t>
                      </a:r>
                    </a:p>
                  </a:txBody>
                  <a:tcPr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AD = 3; BD = 4; </a:t>
                      </a:r>
                    </a:p>
                    <a:p>
                      <a:pPr algn="ctr"/>
                      <a:r>
                        <a:rPr lang="en-US" sz="3600" dirty="0"/>
                        <a:t>MA = 2; O = 1</a:t>
                      </a:r>
                    </a:p>
                  </a:txBody>
                  <a:tcPr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/>
                        <a:t>M </a:t>
                      </a:r>
                      <a:r>
                        <a:rPr lang="en-US" sz="3600" dirty="0"/>
                        <a:t>= 17.3</a:t>
                      </a:r>
                    </a:p>
                  </a:txBody>
                  <a:tcPr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76163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EA90049-637F-D943-B377-E5E614FA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299114"/>
              </p:ext>
            </p:extLst>
          </p:nvPr>
        </p:nvGraphicFramePr>
        <p:xfrm>
          <a:off x="25098959" y="14486021"/>
          <a:ext cx="25701298" cy="3637387"/>
        </p:xfrm>
        <a:graphic>
          <a:graphicData uri="http://schemas.openxmlformats.org/drawingml/2006/table">
            <a:tbl>
              <a:tblPr firstRow="1" bandRow="1">
                <a:tableStyleId>{DC8C14E7-C7A8-4BEA-9763-ECCBE3271EC3}</a:tableStyleId>
              </a:tblPr>
              <a:tblGrid>
                <a:gridCol w="4715125">
                  <a:extLst>
                    <a:ext uri="{9D8B030D-6E8A-4147-A177-3AD203B41FA5}">
                      <a16:colId xmlns:a16="http://schemas.microsoft.com/office/drawing/2014/main" val="2368050235"/>
                    </a:ext>
                  </a:extLst>
                </a:gridCol>
                <a:gridCol w="3700664">
                  <a:extLst>
                    <a:ext uri="{9D8B030D-6E8A-4147-A177-3AD203B41FA5}">
                      <a16:colId xmlns:a16="http://schemas.microsoft.com/office/drawing/2014/main" val="3184177007"/>
                    </a:ext>
                  </a:extLst>
                </a:gridCol>
                <a:gridCol w="4134678">
                  <a:extLst>
                    <a:ext uri="{9D8B030D-6E8A-4147-A177-3AD203B41FA5}">
                      <a16:colId xmlns:a16="http://schemas.microsoft.com/office/drawing/2014/main" val="2497986888"/>
                    </a:ext>
                  </a:extLst>
                </a:gridCol>
                <a:gridCol w="13150831">
                  <a:extLst>
                    <a:ext uri="{9D8B030D-6E8A-4147-A177-3AD203B41FA5}">
                      <a16:colId xmlns:a16="http://schemas.microsoft.com/office/drawing/2014/main" val="4272392964"/>
                    </a:ext>
                  </a:extLst>
                </a:gridCol>
              </a:tblGrid>
              <a:tr h="1259947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Gender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Age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Race/Ethnicity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676433"/>
                  </a:ext>
                </a:extLst>
              </a:tr>
              <a:tr h="755991">
                <a:tc>
                  <a:txBody>
                    <a:bodyPr/>
                    <a:lstStyle/>
                    <a:p>
                      <a:r>
                        <a:rPr lang="en-US" sz="3600" dirty="0"/>
                        <a:t>BEST in CLASS – Web</a:t>
                      </a:r>
                    </a:p>
                    <a:p>
                      <a:r>
                        <a:rPr lang="en-US" sz="3600" dirty="0"/>
                        <a:t>(</a:t>
                      </a:r>
                      <a:r>
                        <a:rPr lang="en-US" sz="3600" i="1" dirty="0"/>
                        <a:t>n </a:t>
                      </a:r>
                      <a:r>
                        <a:rPr lang="en-US" sz="3600" i="0" dirty="0"/>
                        <a:t>= 20 )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 M = 15</a:t>
                      </a:r>
                    </a:p>
                    <a:p>
                      <a:pPr algn="ctr"/>
                      <a:r>
                        <a:rPr lang="en-US" sz="3600" dirty="0"/>
                        <a:t> F =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/>
                        <a:t> M </a:t>
                      </a:r>
                      <a:r>
                        <a:rPr lang="en-US" sz="3600" dirty="0"/>
                        <a:t>= 4.0 (3-5 yrs)</a:t>
                      </a:r>
                    </a:p>
                    <a:p>
                      <a:r>
                        <a:rPr lang="en-US" sz="3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AA = 12; H = 1; W = 5; Other =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116145"/>
                  </a:ext>
                </a:extLst>
              </a:tr>
              <a:tr h="956625">
                <a:tc>
                  <a:txBody>
                    <a:bodyPr/>
                    <a:lstStyle/>
                    <a:p>
                      <a:r>
                        <a:rPr lang="en-US" sz="3600" dirty="0"/>
                        <a:t>BEST in CLASS</a:t>
                      </a:r>
                    </a:p>
                    <a:p>
                      <a:r>
                        <a:rPr lang="en-US" sz="3600" dirty="0"/>
                        <a:t>(</a:t>
                      </a:r>
                      <a:r>
                        <a:rPr lang="en-US" sz="3600" i="1" dirty="0"/>
                        <a:t>n </a:t>
                      </a:r>
                      <a:r>
                        <a:rPr lang="en-US" sz="3600" i="0" dirty="0"/>
                        <a:t>= 19)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 M = 14</a:t>
                      </a:r>
                    </a:p>
                    <a:p>
                      <a:pPr algn="ctr"/>
                      <a:r>
                        <a:rPr lang="en-US" sz="3600" dirty="0"/>
                        <a:t> F =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 </a:t>
                      </a:r>
                      <a:r>
                        <a:rPr lang="en-US" sz="3600" i="1" dirty="0"/>
                        <a:t>M </a:t>
                      </a:r>
                      <a:r>
                        <a:rPr lang="en-US" sz="3600" dirty="0"/>
                        <a:t>= 4.0 (3-5 yrs)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AA = 16; H = 0; W = 2; Other =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87724"/>
                  </a:ext>
                </a:extLst>
              </a:tr>
            </a:tbl>
          </a:graphicData>
        </a:graphic>
      </p:graphicFrame>
      <p:sp>
        <p:nvSpPr>
          <p:cNvPr id="43" name="Shape 100">
            <a:extLst>
              <a:ext uri="{FF2B5EF4-FFF2-40B4-BE49-F238E27FC236}">
                <a16:creationId xmlns:a16="http://schemas.microsoft.com/office/drawing/2014/main" id="{FCD0B95F-FFDD-FB46-819D-7AA5FC14CB6A}"/>
              </a:ext>
            </a:extLst>
          </p:cNvPr>
          <p:cNvSpPr txBox="1"/>
          <p:nvPr/>
        </p:nvSpPr>
        <p:spPr>
          <a:xfrm>
            <a:off x="31543466" y="13586359"/>
            <a:ext cx="12360597" cy="87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64" tIns="39171" rIns="78364" bIns="39171" anchor="t" anchorCtr="0">
            <a:noAutofit/>
          </a:bodyPr>
          <a:lstStyle/>
          <a:p>
            <a:pPr algn="ctr"/>
            <a:r>
              <a:rPr lang="en-US" sz="5143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 Participants </a:t>
            </a:r>
            <a:endParaRPr sz="5143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100">
            <a:extLst>
              <a:ext uri="{FF2B5EF4-FFF2-40B4-BE49-F238E27FC236}">
                <a16:creationId xmlns:a16="http://schemas.microsoft.com/office/drawing/2014/main" id="{43594D75-EA1B-7043-9A3D-B0D58E71D137}"/>
              </a:ext>
            </a:extLst>
          </p:cNvPr>
          <p:cNvSpPr txBox="1"/>
          <p:nvPr/>
        </p:nvSpPr>
        <p:spPr>
          <a:xfrm>
            <a:off x="31769309" y="18311333"/>
            <a:ext cx="12360597" cy="87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64" tIns="39171" rIns="78364" bIns="39171" anchor="t" anchorCtr="0">
            <a:noAutofit/>
          </a:bodyPr>
          <a:lstStyle/>
          <a:p>
            <a:pPr algn="ctr"/>
            <a:r>
              <a:rPr lang="en-US" sz="5143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Implementation &amp; Outcome Measures</a:t>
            </a:r>
            <a:endParaRPr sz="5143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100">
            <a:extLst>
              <a:ext uri="{FF2B5EF4-FFF2-40B4-BE49-F238E27FC236}">
                <a16:creationId xmlns:a16="http://schemas.microsoft.com/office/drawing/2014/main" id="{F4EC4680-1F84-D246-BADE-F8036F594A9D}"/>
              </a:ext>
            </a:extLst>
          </p:cNvPr>
          <p:cNvSpPr txBox="1"/>
          <p:nvPr/>
        </p:nvSpPr>
        <p:spPr>
          <a:xfrm>
            <a:off x="31351238" y="27680573"/>
            <a:ext cx="12360597" cy="87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64" tIns="39171" rIns="78364" bIns="39171" anchor="t" anchorCtr="0">
            <a:noAutofit/>
          </a:bodyPr>
          <a:lstStyle/>
          <a:p>
            <a:pPr algn="ctr"/>
            <a:r>
              <a:rPr lang="en-US" sz="5143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Successes &amp; Challenges</a:t>
            </a:r>
            <a:endParaRPr sz="5143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EECFD00-1F09-964F-9A78-EB4A34F4D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27135"/>
              </p:ext>
            </p:extLst>
          </p:nvPr>
        </p:nvGraphicFramePr>
        <p:xfrm>
          <a:off x="25046216" y="19180761"/>
          <a:ext cx="25701300" cy="8425946"/>
        </p:xfrm>
        <a:graphic>
          <a:graphicData uri="http://schemas.openxmlformats.org/drawingml/2006/table">
            <a:tbl>
              <a:tblPr firstRow="1" bandRow="1">
                <a:tableStyleId>{DC8C14E7-C7A8-4BEA-9763-ECCBE3271EC3}</a:tableStyleId>
              </a:tblPr>
              <a:tblGrid>
                <a:gridCol w="6425325">
                  <a:extLst>
                    <a:ext uri="{9D8B030D-6E8A-4147-A177-3AD203B41FA5}">
                      <a16:colId xmlns:a16="http://schemas.microsoft.com/office/drawing/2014/main" val="2695500699"/>
                    </a:ext>
                  </a:extLst>
                </a:gridCol>
                <a:gridCol w="6425325">
                  <a:extLst>
                    <a:ext uri="{9D8B030D-6E8A-4147-A177-3AD203B41FA5}">
                      <a16:colId xmlns:a16="http://schemas.microsoft.com/office/drawing/2014/main" val="1698394417"/>
                    </a:ext>
                  </a:extLst>
                </a:gridCol>
                <a:gridCol w="6425325">
                  <a:extLst>
                    <a:ext uri="{9D8B030D-6E8A-4147-A177-3AD203B41FA5}">
                      <a16:colId xmlns:a16="http://schemas.microsoft.com/office/drawing/2014/main" val="966210927"/>
                    </a:ext>
                  </a:extLst>
                </a:gridCol>
                <a:gridCol w="6425325">
                  <a:extLst>
                    <a:ext uri="{9D8B030D-6E8A-4147-A177-3AD203B41FA5}">
                      <a16:colId xmlns:a16="http://schemas.microsoft.com/office/drawing/2014/main" val="3447478232"/>
                    </a:ext>
                  </a:extLst>
                </a:gridCol>
              </a:tblGrid>
              <a:tr h="1305372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Implementation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Teacher Outcome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Child Outcomes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538889"/>
                  </a:ext>
                </a:extLst>
              </a:tr>
              <a:tr h="3204453">
                <a:tc>
                  <a:txBody>
                    <a:bodyPr/>
                    <a:lstStyle/>
                    <a:p>
                      <a:r>
                        <a:rPr lang="en-US" sz="3600" b="1" dirty="0"/>
                        <a:t>BEST in CLASS – Web &amp; BEST in CLASS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Coaching Integrity</a:t>
                      </a:r>
                    </a:p>
                    <a:p>
                      <a:pPr algn="ctr"/>
                      <a:r>
                        <a:rPr lang="en-US" sz="3600" dirty="0"/>
                        <a:t>Coaching Dosage</a:t>
                      </a:r>
                    </a:p>
                    <a:p>
                      <a:pPr algn="ctr"/>
                      <a:r>
                        <a:rPr lang="en-US" sz="3600" dirty="0"/>
                        <a:t>BICACS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3600" dirty="0"/>
                        <a:t>PBCWAI-R-C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CLASS</a:t>
                      </a:r>
                    </a:p>
                    <a:p>
                      <a:pPr algn="ctr"/>
                      <a:r>
                        <a:rPr lang="en-US" sz="3600" dirty="0"/>
                        <a:t>TSES</a:t>
                      </a:r>
                    </a:p>
                    <a:p>
                      <a:pPr algn="ctr"/>
                      <a:r>
                        <a:rPr lang="en-US" sz="3600" dirty="0"/>
                        <a:t>PD Coaching Survey</a:t>
                      </a:r>
                    </a:p>
                    <a:p>
                      <a:pPr algn="ctr"/>
                      <a:r>
                        <a:rPr lang="en-US" sz="3600" dirty="0"/>
                        <a:t>TCIDOS Teacher</a:t>
                      </a:r>
                    </a:p>
                    <a:p>
                      <a:pPr algn="ctr"/>
                      <a:r>
                        <a:rPr lang="en-US" sz="3600" dirty="0"/>
                        <a:t>Intervention Acceptability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SSIS</a:t>
                      </a:r>
                    </a:p>
                    <a:p>
                      <a:pPr algn="ctr"/>
                      <a:r>
                        <a:rPr lang="en-US" sz="3600" dirty="0"/>
                        <a:t>CTRF</a:t>
                      </a:r>
                    </a:p>
                    <a:p>
                      <a:pPr algn="ctr"/>
                      <a:r>
                        <a:rPr lang="en-US" sz="3600" dirty="0"/>
                        <a:t>STRS</a:t>
                      </a:r>
                    </a:p>
                    <a:p>
                      <a:pPr algn="ctr"/>
                      <a:r>
                        <a:rPr lang="en-US" sz="3600" dirty="0"/>
                        <a:t>TCIDOS Child</a:t>
                      </a:r>
                    </a:p>
                    <a:p>
                      <a:pPr algn="ctr"/>
                      <a:r>
                        <a:rPr lang="en-US" sz="3600" dirty="0"/>
                        <a:t>PSRA-T</a:t>
                      </a:r>
                    </a:p>
                    <a:p>
                      <a:pPr algn="ctr"/>
                      <a:r>
                        <a:rPr lang="en-US" sz="3600" dirty="0"/>
                        <a:t>PSRA-A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80975"/>
                  </a:ext>
                </a:extLst>
              </a:tr>
              <a:tr h="3737294">
                <a:tc>
                  <a:txBody>
                    <a:bodyPr/>
                    <a:lstStyle/>
                    <a:p>
                      <a:r>
                        <a:rPr lang="en-US" sz="3600" b="1" dirty="0"/>
                        <a:t>BEST in CLASS – Web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ATOC – Coach</a:t>
                      </a:r>
                    </a:p>
                    <a:p>
                      <a:pPr algn="ctr"/>
                      <a:r>
                        <a:rPr lang="en-US" sz="3600" dirty="0"/>
                        <a:t>System Usability – Coach</a:t>
                      </a:r>
                    </a:p>
                    <a:p>
                      <a:pPr algn="ctr"/>
                      <a:r>
                        <a:rPr lang="en-US" sz="3600" dirty="0"/>
                        <a:t>Back-end Usage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ATOC-Teacher</a:t>
                      </a:r>
                    </a:p>
                    <a:p>
                      <a:pPr algn="ctr"/>
                      <a:r>
                        <a:rPr lang="en-US" sz="3600" dirty="0"/>
                        <a:t>System Usability - Teacher</a:t>
                      </a:r>
                    </a:p>
                    <a:p>
                      <a:pPr algn="ctr"/>
                      <a:r>
                        <a:rPr lang="en-US" sz="3600" dirty="0"/>
                        <a:t>PBCWAI-R-T</a:t>
                      </a:r>
                    </a:p>
                    <a:p>
                      <a:pPr algn="ctr"/>
                      <a:r>
                        <a:rPr lang="en-US" sz="3600" dirty="0"/>
                        <a:t>TTSE</a:t>
                      </a:r>
                    </a:p>
                    <a:p>
                      <a:pPr algn="ctr"/>
                      <a:r>
                        <a:rPr lang="en-US" sz="3600" dirty="0"/>
                        <a:t>Back-end Usage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04121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62D7F4F-D7B1-5F4F-AFF1-F442A7BEB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820518"/>
              </p:ext>
            </p:extLst>
          </p:nvPr>
        </p:nvGraphicFramePr>
        <p:xfrm>
          <a:off x="24976171" y="28587032"/>
          <a:ext cx="25771345" cy="4064316"/>
        </p:xfrm>
        <a:graphic>
          <a:graphicData uri="http://schemas.openxmlformats.org/drawingml/2006/table">
            <a:tbl>
              <a:tblPr firstRow="1" bandRow="1">
                <a:tableStyleId>{DC8C14E7-C7A8-4BEA-9763-ECCBE3271EC3}</a:tableStyleId>
              </a:tblPr>
              <a:tblGrid>
                <a:gridCol w="13088420">
                  <a:extLst>
                    <a:ext uri="{9D8B030D-6E8A-4147-A177-3AD203B41FA5}">
                      <a16:colId xmlns:a16="http://schemas.microsoft.com/office/drawing/2014/main" val="335257782"/>
                    </a:ext>
                  </a:extLst>
                </a:gridCol>
                <a:gridCol w="12682925">
                  <a:extLst>
                    <a:ext uri="{9D8B030D-6E8A-4147-A177-3AD203B41FA5}">
                      <a16:colId xmlns:a16="http://schemas.microsoft.com/office/drawing/2014/main" val="666415561"/>
                    </a:ext>
                  </a:extLst>
                </a:gridCol>
              </a:tblGrid>
              <a:tr h="101982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+mj-lt"/>
                        </a:rPr>
                        <a:t>Successes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+mj-lt"/>
                        </a:rPr>
                        <a:t>Challenges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37758"/>
                  </a:ext>
                </a:extLst>
              </a:tr>
              <a:tr h="3044490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atin typeface="+mn-lt"/>
                        </a:rPr>
                        <a:t>All teachers in the web condition completed the training modules using the Vivi platform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atin typeface="+mn-lt"/>
                        </a:rPr>
                        <a:t>Practice-based coaching was implemented successfully with teachers in the web condition using the TORSH Talent platform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atin typeface="+mn-lt"/>
                        </a:rPr>
                        <a:t>Technology access in rural research sites was challenging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>
                          <a:latin typeface="+mn-lt"/>
                        </a:rPr>
                        <a:t>Teachers in the web condition missed more coaching meetings in comparison to teachers in the in person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6416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06BC3B3-410C-9140-9112-E11C60AD59B1}"/>
              </a:ext>
            </a:extLst>
          </p:cNvPr>
          <p:cNvSpPr txBox="1"/>
          <p:nvPr/>
        </p:nvSpPr>
        <p:spPr>
          <a:xfrm>
            <a:off x="25139525" y="13563044"/>
            <a:ext cx="581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a</a:t>
            </a:r>
            <a:r>
              <a:rPr lang="en-US" sz="1800" dirty="0"/>
              <a:t>Coaches are not mutually exclusive to condition</a:t>
            </a:r>
            <a:endParaRPr lang="en-US" sz="1800" baseline="30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932</Words>
  <Application>Microsoft Macintosh PowerPoint</Application>
  <PresentationFormat>Custom</PresentationFormat>
  <Paragraphs>183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Browallia New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</dc:creator>
  <cp:lastModifiedBy>Microsoft Office User</cp:lastModifiedBy>
  <cp:revision>175</cp:revision>
  <dcterms:modified xsi:type="dcterms:W3CDTF">2019-05-21T18:09:50Z</dcterms:modified>
</cp:coreProperties>
</file>