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5" r:id="rId5"/>
    <p:sldId id="258" r:id="rId6"/>
    <p:sldId id="260" r:id="rId7"/>
    <p:sldId id="261" r:id="rId8"/>
    <p:sldId id="262" r:id="rId9"/>
    <p:sldId id="264" r:id="rId10"/>
    <p:sldId id="267" r:id="rId11"/>
    <p:sldId id="263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88EB06-FB58-470A-9C77-E5F57838521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DAA9BC-638D-4825-BD7C-CC6F30C39E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College Diversity Committee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19050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err="1"/>
              <a:t>Jann</a:t>
            </a:r>
            <a:r>
              <a:rPr lang="en-US" dirty="0"/>
              <a:t> MacInnes, </a:t>
            </a:r>
            <a:r>
              <a:rPr lang="en-US" dirty="0" smtClean="0"/>
              <a:t>Chair</a:t>
            </a:r>
            <a:endParaRPr lang="en-US" dirty="0"/>
          </a:p>
          <a:p>
            <a:pPr algn="ctr"/>
            <a:r>
              <a:rPr lang="en-US" dirty="0"/>
              <a:t>Pedro </a:t>
            </a:r>
            <a:r>
              <a:rPr lang="en-US" dirty="0" smtClean="0"/>
              <a:t>Villarreal</a:t>
            </a:r>
            <a:r>
              <a:rPr lang="en-US" dirty="0"/>
              <a:t>, HDOSE </a:t>
            </a:r>
          </a:p>
          <a:p>
            <a:pPr algn="ctr"/>
            <a:r>
              <a:rPr lang="en-US" dirty="0"/>
              <a:t>Mary Ann Nelson, SESPECS </a:t>
            </a:r>
          </a:p>
          <a:p>
            <a:pPr algn="ctr"/>
            <a:r>
              <a:rPr lang="en-US" dirty="0"/>
              <a:t>Ashley </a:t>
            </a:r>
            <a:r>
              <a:rPr lang="en-US" dirty="0" err="1"/>
              <a:t>MacSuga</a:t>
            </a:r>
            <a:r>
              <a:rPr lang="en-US" dirty="0"/>
              <a:t>-Gage, SESPECS</a:t>
            </a:r>
          </a:p>
          <a:p>
            <a:pPr algn="ctr"/>
            <a:r>
              <a:rPr lang="en-US" dirty="0" err="1"/>
              <a:t>Danling</a:t>
            </a:r>
            <a:r>
              <a:rPr lang="en-US" dirty="0"/>
              <a:t> Fu, STL</a:t>
            </a:r>
          </a:p>
          <a:p>
            <a:pPr algn="ctr"/>
            <a:r>
              <a:rPr lang="en-US" dirty="0"/>
              <a:t>Vicki </a:t>
            </a:r>
            <a:r>
              <a:rPr lang="en-US" dirty="0" err="1"/>
              <a:t>Vescio</a:t>
            </a:r>
            <a:r>
              <a:rPr lang="en-US" dirty="0"/>
              <a:t>, STL</a:t>
            </a:r>
          </a:p>
          <a:p>
            <a:pPr algn="ctr"/>
            <a:r>
              <a:rPr lang="en-US" dirty="0"/>
              <a:t>Theresa Vernetson, Dean’s Representative</a:t>
            </a:r>
          </a:p>
          <a:p>
            <a:pPr algn="ctr"/>
            <a:r>
              <a:rPr lang="en-US" dirty="0"/>
              <a:t>Michael Bowie, Ex-officio Member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1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Departure Survey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Faculty Departure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 </a:t>
            </a:r>
            <a:r>
              <a:rPr lang="en-US" dirty="0" smtClean="0"/>
              <a:t>a survey to administer to </a:t>
            </a:r>
            <a:r>
              <a:rPr lang="en-US" dirty="0"/>
              <a:t>those that have left the COE within the last five years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The purpose of our survey is to collect information about the reasons faculty leave the COE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65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Faculty Departure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construction of the online survey is almost complete.</a:t>
            </a:r>
          </a:p>
          <a:p>
            <a:endParaRPr lang="en-US" dirty="0"/>
          </a:p>
          <a:p>
            <a:r>
              <a:rPr lang="en-US" dirty="0" smtClean="0"/>
              <a:t>Administration of the survey is tentatively scheduled for the last two weeks of February.</a:t>
            </a:r>
          </a:p>
          <a:p>
            <a:endParaRPr lang="en-US" dirty="0"/>
          </a:p>
          <a:p>
            <a:r>
              <a:rPr lang="en-US" dirty="0" smtClean="0"/>
              <a:t>Survey responses will be analyzed during the month of March.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3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20574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0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43434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The College Diversity Committee thanks you for your time.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1700" i="1" spc="0" dirty="0" err="1" smtClean="0"/>
              <a:t>Jann</a:t>
            </a:r>
            <a:r>
              <a:rPr lang="en-US" sz="1700" i="1" spc="0" dirty="0" smtClean="0"/>
              <a:t> </a:t>
            </a:r>
            <a:r>
              <a:rPr lang="en-US" sz="1700" i="1" spc="0" dirty="0"/>
              <a:t>MacInnes, Chair</a:t>
            </a:r>
            <a:br>
              <a:rPr lang="en-US" sz="1700" i="1" spc="0" dirty="0"/>
            </a:br>
            <a:r>
              <a:rPr lang="en-US" sz="1700" i="1" spc="0" dirty="0"/>
              <a:t>Pedro </a:t>
            </a:r>
            <a:r>
              <a:rPr lang="en-US" sz="1700" i="1" spc="0" dirty="0" smtClean="0"/>
              <a:t>Villarreal</a:t>
            </a:r>
            <a:r>
              <a:rPr lang="en-US" sz="1700" i="1" spc="0" dirty="0"/>
              <a:t>, HDOSE </a:t>
            </a:r>
            <a:br>
              <a:rPr lang="en-US" sz="1700" i="1" spc="0" dirty="0"/>
            </a:br>
            <a:r>
              <a:rPr lang="en-US" sz="1700" i="1" spc="0" dirty="0"/>
              <a:t>Mary Ann Nelson, SESPECS </a:t>
            </a:r>
            <a:br>
              <a:rPr lang="en-US" sz="1700" i="1" spc="0" dirty="0"/>
            </a:br>
            <a:r>
              <a:rPr lang="en-US" sz="1700" i="1" spc="0" dirty="0"/>
              <a:t>Ashley </a:t>
            </a:r>
            <a:r>
              <a:rPr lang="en-US" sz="1700" i="1" spc="0" dirty="0" err="1"/>
              <a:t>MacSuga</a:t>
            </a:r>
            <a:r>
              <a:rPr lang="en-US" sz="1700" i="1" spc="0" dirty="0"/>
              <a:t>-Gage, SESPECS</a:t>
            </a:r>
            <a:br>
              <a:rPr lang="en-US" sz="1700" i="1" spc="0" dirty="0"/>
            </a:br>
            <a:r>
              <a:rPr lang="en-US" sz="1700" i="1" spc="0" dirty="0" err="1"/>
              <a:t>Danling</a:t>
            </a:r>
            <a:r>
              <a:rPr lang="en-US" sz="1700" i="1" spc="0" dirty="0"/>
              <a:t> Fu, STL</a:t>
            </a:r>
            <a:br>
              <a:rPr lang="en-US" sz="1700" i="1" spc="0" dirty="0"/>
            </a:br>
            <a:r>
              <a:rPr lang="en-US" sz="1700" i="1" spc="0" dirty="0"/>
              <a:t>Vicki </a:t>
            </a:r>
            <a:r>
              <a:rPr lang="en-US" sz="1700" i="1" spc="0" dirty="0" err="1"/>
              <a:t>Vescio</a:t>
            </a:r>
            <a:r>
              <a:rPr lang="en-US" sz="1700" i="1" spc="0" dirty="0"/>
              <a:t>, STL</a:t>
            </a:r>
            <a:br>
              <a:rPr lang="en-US" sz="1700" i="1" spc="0" dirty="0"/>
            </a:br>
            <a:r>
              <a:rPr lang="en-US" sz="1700" i="1" spc="0" dirty="0"/>
              <a:t>Theresa Vernetson, Dean’s Representative</a:t>
            </a:r>
            <a:br>
              <a:rPr lang="en-US" sz="1700" i="1" spc="0" dirty="0"/>
            </a:br>
            <a:r>
              <a:rPr lang="en-US" sz="1700" i="1" spc="0" dirty="0"/>
              <a:t>Michael Bowie, Ex-officio Member</a:t>
            </a:r>
            <a:r>
              <a:rPr lang="en-US" sz="1700" spc="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sz="1700" spc="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3470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2013-2014 Committee’s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Promote diversity among </a:t>
            </a:r>
            <a:r>
              <a:rPr lang="en-US" dirty="0" smtClean="0"/>
              <a:t>tenure-track </a:t>
            </a:r>
            <a:r>
              <a:rPr lang="en-US" dirty="0"/>
              <a:t>faculty by examining the hiring and retention rate for tenured faculty of color within the College of Education.  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This </a:t>
            </a:r>
            <a:r>
              <a:rPr lang="en-US" dirty="0"/>
              <a:t>goal is consistent with the recommendation of last year’s committee to “Institute a COE orchestrated effort to improve diversity and climate at all levels aligned with the strategic plan</a:t>
            </a:r>
            <a:r>
              <a:rPr lang="en-US" dirty="0" smtClean="0"/>
              <a:t>.”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Goal also reflects the view of some faculty that the number of tenure-track faculty of color within the college has dropped significantly over the past five years.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7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dirty="0" smtClean="0"/>
              <a:t>Collect diversity data from </a:t>
            </a:r>
            <a:r>
              <a:rPr lang="en-US" dirty="0"/>
              <a:t>comparable top ten public research universities as well as public universities within the Southeastern </a:t>
            </a:r>
            <a:r>
              <a:rPr lang="en-US" dirty="0" smtClean="0"/>
              <a:t>Conference. </a:t>
            </a:r>
          </a:p>
          <a:p>
            <a:endParaRPr lang="en-US" dirty="0"/>
          </a:p>
          <a:p>
            <a:r>
              <a:rPr lang="en-US" dirty="0" smtClean="0"/>
              <a:t>Identify the reasons faculty, especially those of color, have left the College of Education within the past five years.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5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Diversity Data from Comparable Universities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9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Diversity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Dr. Michael </a:t>
            </a:r>
            <a:r>
              <a:rPr lang="en-US" dirty="0" smtClean="0"/>
              <a:t>Bowie, Director of the Office of Recruitment, Retention and Multicultural Affairs (RRMA), </a:t>
            </a:r>
            <a:r>
              <a:rPr lang="en-US" dirty="0"/>
              <a:t>compiled and presented data to the Committee that compares the percentage of minority tenure-track faculty in the Colleges of Education among the top public research universities in the nation.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data shows that the College of Education at the University of Florida has one of the lowest percentages of minority faculty among these </a:t>
            </a:r>
            <a:r>
              <a:rPr lang="en-US" dirty="0" smtClean="0"/>
              <a:t>institutions (See Table on Following Slide).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7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4422"/>
            <a:ext cx="8435584" cy="628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33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Committee’s Response to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Desire to disseminate the data among </a:t>
            </a:r>
            <a:r>
              <a:rPr lang="en-US" smtClean="0"/>
              <a:t>the COE, </a:t>
            </a:r>
            <a:r>
              <a:rPr lang="en-US" dirty="0" smtClean="0"/>
              <a:t>starting with the Dean</a:t>
            </a:r>
          </a:p>
          <a:p>
            <a:r>
              <a:rPr lang="en-US" dirty="0" smtClean="0"/>
              <a:t>A letter was sent to Dean Good on January 2, 2014 </a:t>
            </a:r>
          </a:p>
          <a:p>
            <a:pPr lvl="1"/>
            <a:r>
              <a:rPr lang="en-US" dirty="0"/>
              <a:t>AAU data was attached</a:t>
            </a:r>
          </a:p>
          <a:p>
            <a:pPr lvl="1"/>
            <a:r>
              <a:rPr lang="en-US" dirty="0"/>
              <a:t>Addressed the concerns that the number of tenure-track faculty of color has </a:t>
            </a:r>
            <a:r>
              <a:rPr lang="en-US" dirty="0" smtClean="0"/>
              <a:t>dropped within the past five years</a:t>
            </a:r>
            <a:endParaRPr lang="en-US" dirty="0"/>
          </a:p>
          <a:p>
            <a:pPr lvl="1"/>
            <a:r>
              <a:rPr lang="en-US" dirty="0"/>
              <a:t>Suggested the data be shared with the chairs of the various search committees 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02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Dean Good’s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Dean Good responded immediately</a:t>
            </a:r>
          </a:p>
          <a:p>
            <a:pPr lvl="1"/>
            <a:r>
              <a:rPr lang="en-US" dirty="0"/>
              <a:t>Agreed with the importance of the data</a:t>
            </a:r>
          </a:p>
          <a:p>
            <a:pPr lvl="1"/>
            <a:r>
              <a:rPr lang="en-US" dirty="0"/>
              <a:t>Requested data from other </a:t>
            </a:r>
            <a:r>
              <a:rPr lang="en-US" dirty="0" smtClean="0"/>
              <a:t>colleges/universities, </a:t>
            </a:r>
            <a:r>
              <a:rPr lang="en-US" dirty="0"/>
              <a:t>including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sz="1800" dirty="0" smtClean="0"/>
              <a:t>University of Texas</a:t>
            </a:r>
          </a:p>
          <a:p>
            <a:pPr marL="0" lvl="0" indent="0">
              <a:buNone/>
            </a:pPr>
            <a:r>
              <a:rPr lang="en-US" sz="1800" dirty="0" smtClean="0"/>
              <a:t>	University of Oregon</a:t>
            </a:r>
          </a:p>
          <a:p>
            <a:pPr marL="0" lv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University of Washington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	Michigan </a:t>
            </a:r>
            <a:r>
              <a:rPr lang="en-US" sz="1800" dirty="0"/>
              <a:t>State </a:t>
            </a:r>
            <a:r>
              <a:rPr lang="en-US" sz="1800" dirty="0" smtClean="0"/>
              <a:t>University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	Ohio State University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	Indiana University </a:t>
            </a:r>
            <a:r>
              <a:rPr lang="en-US" sz="1800" dirty="0"/>
              <a:t>– Bloomington</a:t>
            </a:r>
          </a:p>
          <a:p>
            <a:pPr marL="0" lvl="0" indent="0">
              <a:buNone/>
            </a:pPr>
            <a:r>
              <a:rPr lang="en-US" sz="1800" dirty="0" smtClean="0"/>
              <a:t>	University of </a:t>
            </a:r>
            <a:r>
              <a:rPr lang="en-US" sz="1800" dirty="0"/>
              <a:t>Kansas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00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Committee’s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additional data requested by Dean Good will be compiled and reviewed by the Committee.</a:t>
            </a:r>
          </a:p>
          <a:p>
            <a:r>
              <a:rPr lang="en-US" dirty="0" smtClean="0"/>
              <a:t>The Committee will meet with Dean Good to discuss the findings and determine how the College can use the findings to promote the hiring and retention of tenure-track faculty of color.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1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</TotalTime>
  <Words>496</Words>
  <Application>Microsoft Macintosh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College Diversity Committee</vt:lpstr>
      <vt:lpstr>2013-2014 Committee’s Goal</vt:lpstr>
      <vt:lpstr>Action Items</vt:lpstr>
      <vt:lpstr>Diversity Data from Comparable Universities</vt:lpstr>
      <vt:lpstr>Diversity Data</vt:lpstr>
      <vt:lpstr>PowerPoint Presentation</vt:lpstr>
      <vt:lpstr>Committee’s Response to the Data</vt:lpstr>
      <vt:lpstr>Dean Good’s Response</vt:lpstr>
      <vt:lpstr>Committee’s Response</vt:lpstr>
      <vt:lpstr>Faculty Departure Survey</vt:lpstr>
      <vt:lpstr>Faculty Departure Survey</vt:lpstr>
      <vt:lpstr>Faculty Departure Survey</vt:lpstr>
      <vt:lpstr>Questions?</vt:lpstr>
      <vt:lpstr>   The College Diversity Committee thanks you for your time.  Jann MacInnes, Chair Pedro Villarreal, HDOSE  Mary Ann Nelson, SESPECS  Ashley MacSuga-Gage, SESPECS Danling Fu, STL Vicki Vescio, STL Theresa Vernetson, Dean’s Representative Michael Bowie, Ex-officio Member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Diversity Committee</dc:title>
  <dc:creator>Jann W MacInnes</dc:creator>
  <cp:lastModifiedBy>Todd McCardle</cp:lastModifiedBy>
  <cp:revision>17</cp:revision>
  <dcterms:created xsi:type="dcterms:W3CDTF">2014-01-22T22:05:40Z</dcterms:created>
  <dcterms:modified xsi:type="dcterms:W3CDTF">2014-08-25T01:28:51Z</dcterms:modified>
</cp:coreProperties>
</file>