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6"/>
  </p:notesMasterIdLst>
  <p:sldIdLst>
    <p:sldId id="261" r:id="rId2"/>
    <p:sldId id="283" r:id="rId3"/>
    <p:sldId id="263" r:id="rId4"/>
    <p:sldId id="268" r:id="rId5"/>
    <p:sldId id="266" r:id="rId6"/>
    <p:sldId id="260" r:id="rId7"/>
    <p:sldId id="277" r:id="rId8"/>
    <p:sldId id="259" r:id="rId9"/>
    <p:sldId id="264" r:id="rId10"/>
    <p:sldId id="282" r:id="rId11"/>
    <p:sldId id="278" r:id="rId12"/>
    <p:sldId id="279" r:id="rId13"/>
    <p:sldId id="280" r:id="rId14"/>
    <p:sldId id="265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rish,Nancy" initials="P" lastIdx="1" clrIdx="0"/>
  <p:cmAuthor id="1" name="echo" initials="e" lastIdx="2" clrIdx="1"/>
  <p:cmAuthor id="2" name="Nancy" initials="N" lastIdx="3" clrIdx="2"/>
  <p:cmAuthor id="3" name="Vernetson, Theresa" initials="VT" lastIdx="4" clrIdx="3"/>
  <p:cmAuthor id="4" name="Mendoza,Pilar" initials="M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9A67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29" autoAdjust="0"/>
  </p:normalViewPr>
  <p:slideViewPr>
    <p:cSldViewPr>
      <p:cViewPr>
        <p:scale>
          <a:sx n="70" d="100"/>
          <a:sy n="70" d="100"/>
        </p:scale>
        <p:origin x="-2166" y="-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82CCF3C-1C9D-4807-BE9F-61F02B6FBBA4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EE2B0F-DFC3-4C91-B0F5-096D064D9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99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135D88-A9BE-4E98-B42A-842BB8B662B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0B459D-B294-42A6-AE62-58A5DCBB604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E2B0F-DFC3-4C91-B0F5-096D064D957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3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verOverla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177AF70-436E-4F14-A236-B8698AEF99BE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8F0A2C-28E7-45D5-B570-7D100D6BA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14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DD2BD-85BC-4672-98B0-293D4065F524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CDBDE-8D03-4D4F-A368-AE50510ED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11"/>
            <p:cNvSpPr txBox="1"/>
            <p:nvPr/>
          </p:nvSpPr>
          <p:spPr>
            <a:xfrm>
              <a:off x="4146745" y="1381458"/>
              <a:ext cx="877650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2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3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D97AA-5FD2-404A-B7A1-B5B85DC7A35D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962FA-3F54-4A3D-98B3-BB79E58AD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12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3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4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BDC10-53F0-45BB-9A02-FD3A393477F2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E80AD-E539-4714-811A-2FD394317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verOverla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8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9E615-949D-4FCF-9286-2EE556E04E58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E8373-E833-4F53-94A8-FBD3A3A3A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13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37AD6-4AB5-4A74-B69C-5389A8C66EB8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FEB60-BE43-4F77-8ED4-A03DC2EF3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15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9" name="Straight Connector 1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7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96CFC-1F34-433F-8F1D-7AD2BC0BA736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583BA-36A8-40D6-9DCE-E7DB6FE6A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13"/>
            <p:cNvSpPr txBox="1"/>
            <p:nvPr/>
          </p:nvSpPr>
          <p:spPr>
            <a:xfrm>
              <a:off x="4147772" y="1381459"/>
              <a:ext cx="8763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5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987FA-A562-4476-9C73-06057A199686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D8514-450A-402B-8E8D-30740F9D6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D587B-9770-44BA-BE3B-5F576D514431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04D26-8C79-4F22-9B44-56994CB43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33A0-7C8A-447A-9431-DA3B590FD616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E0CE6-3FA9-4AA0-B4E5-CB280A287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EB493-13E6-441F-92B2-C7B90A6ED1FB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A84FA-8D44-450E-B0DC-4E69B8041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4DBEE8C-AB36-4F54-B6F8-1108D6A6667E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8C33229-2649-4D53-8290-CDEB7E900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15" r:id="rId7"/>
    <p:sldLayoutId id="2147483814" r:id="rId8"/>
    <p:sldLayoutId id="2147483813" r:id="rId9"/>
    <p:sldLayoutId id="2147483822" r:id="rId10"/>
    <p:sldLayoutId id="214748382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Book Antiqu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454557"/>
          </a:solidFill>
          <a:latin typeface="+mn-lt"/>
          <a:ea typeface="+mn-ea"/>
          <a:cs typeface="+mn-cs"/>
        </a:defRPr>
      </a:lvl1pPr>
      <a:lvl2pPr marL="776288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454557"/>
          </a:solidFill>
          <a:latin typeface="+mn-lt"/>
          <a:ea typeface="+mn-ea"/>
          <a:cs typeface="+mn-cs"/>
        </a:defRPr>
      </a:lvl2pPr>
      <a:lvl3pPr marL="1143000" indent="-36512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454557"/>
          </a:solidFill>
          <a:latin typeface="+mn-lt"/>
          <a:ea typeface="+mn-ea"/>
          <a:cs typeface="+mn-cs"/>
        </a:defRPr>
      </a:lvl3pPr>
      <a:lvl4pPr marL="1508125" indent="-319088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kern="1200">
          <a:solidFill>
            <a:srgbClr val="454557"/>
          </a:solidFill>
          <a:latin typeface="+mn-lt"/>
          <a:ea typeface="+mn-ea"/>
          <a:cs typeface="+mn-cs"/>
        </a:defRPr>
      </a:lvl4pPr>
      <a:lvl5pPr marL="1828800" indent="-319088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454557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1" y="4495800"/>
            <a:ext cx="7835900" cy="8175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Review of 2010 Climate Student Survey and Recommendations </a:t>
            </a:r>
            <a:endParaRPr lang="en-US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/>
          </a:blip>
          <a:stretch>
            <a:fillRect/>
          </a:stretch>
        </p:blipFill>
        <p:spPr>
          <a:xfrm rot="240000">
            <a:off x="2774086" y="666965"/>
            <a:ext cx="3591568" cy="3598016"/>
          </a:xfrm>
        </p:spPr>
      </p:pic>
      <p:sp>
        <p:nvSpPr>
          <p:cNvPr id="14339" name="Text Placeholder 6"/>
          <p:cNvSpPr>
            <a:spLocks noGrp="1"/>
          </p:cNvSpPr>
          <p:nvPr>
            <p:ph type="body" sz="half" idx="2"/>
          </p:nvPr>
        </p:nvSpPr>
        <p:spPr>
          <a:xfrm>
            <a:off x="688975" y="5324475"/>
            <a:ext cx="7756525" cy="804863"/>
          </a:xfrm>
        </p:spPr>
        <p:txBody>
          <a:bodyPr/>
          <a:lstStyle/>
          <a:p>
            <a:r>
              <a:rPr lang="en-US" dirty="0" smtClean="0"/>
              <a:t>College of Education Diversity Committee</a:t>
            </a:r>
            <a:endParaRPr lang="en-US" dirty="0"/>
          </a:p>
          <a:p>
            <a:r>
              <a:rPr lang="en-US" dirty="0" smtClean="0"/>
              <a:t>Spring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2012-13 Committee Recommendations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These recommendations are based on experiences of the members of the committee and the data from the 2010 student survey.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71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8500" y="2247900"/>
            <a:ext cx="7835900" cy="45339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Institute a COE orchestrated effort to improve diversity and climate at all levels aligned with the strategic plan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Leverage the Office 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Recruitment, Retention, and Multicultural 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Affairs </a:t>
            </a:r>
            <a:r>
              <a:rPr lang="en-GB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w/ additional resources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to:</a:t>
            </a:r>
          </a:p>
          <a:p>
            <a:pPr lvl="2"/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Expand recruiting efforts to strengthen recruiting of student minorities </a:t>
            </a:r>
          </a:p>
          <a:p>
            <a:pPr lvl="2"/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Investigate the possibility of:</a:t>
            </a:r>
          </a:p>
          <a:p>
            <a:pPr lvl="3"/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Enhancing 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retention programs </a:t>
            </a:r>
          </a:p>
          <a:p>
            <a:pPr lvl="3"/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Developing a teaching resource </a:t>
            </a: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center</a:t>
            </a:r>
            <a:endParaRPr lang="en-GB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en-GB" dirty="0" smtClean="0"/>
          </a:p>
          <a:p>
            <a:pPr marL="411163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Recommendations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07502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8500" y="2247900"/>
            <a:ext cx="7759700" cy="41529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Work with the Lectures, Seminars and Awards Committee to investigate the possibility of: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Recognizing exemplary programs and faculty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Conducting workshops/seminars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Building resources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faculty on ways to infuse diversity in their teaching/syllabus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Hosting intragroup dialogues and retreats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Funding programs and faculty scholarship geared towards diversity and multiculturalism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43789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41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Investigate the possibility of: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Improving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physical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access for students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 disabilities 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Improving physical spaces for social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gatherings and study groups 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Strengthening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graduate orientation by providing information of resources on campus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Reviewing exit interviews to include climate items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Making the internal grievance process more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visible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5820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2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054100"/>
          </a:xfrm>
        </p:spPr>
        <p:txBody>
          <a:bodyPr/>
          <a:lstStyle/>
          <a:p>
            <a:r>
              <a:rPr lang="en-US" sz="4900" smtClean="0"/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Fall 2012, the Diversity Committee decided to review data from a 2010 student survey in order to determine what issues of climate might have been identified.</a:t>
            </a:r>
          </a:p>
          <a:p>
            <a:r>
              <a:rPr lang="en-US" dirty="0" smtClean="0"/>
              <a:t>As the semester progressed, Dr. Mendoza’s graduate students reviewed the open-ended items to make some qualitative sense of the entries.</a:t>
            </a:r>
          </a:p>
          <a:p>
            <a:r>
              <a:rPr lang="en-US" dirty="0" smtClean="0"/>
              <a:t>In January, the graduate students presented their findings as part of the review process.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 Committee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45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Fall 2010 the Diversity Committee conducted an online survey among graduate students using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ikert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-scale and open-ended questions focused on: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academic environment for students from diverse backgrounds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social climate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discrimination and/or harassment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relevant curriculum for a culturally diverse global society</a:t>
            </a:r>
          </a:p>
          <a:p>
            <a:pPr>
              <a:lnSpc>
                <a:spcPct val="90000"/>
              </a:lnSpc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11163" lvl="1" indent="0">
              <a:lnSpc>
                <a:spcPct val="90000"/>
              </a:lnSpc>
              <a:buNone/>
            </a:pPr>
            <a:endParaRPr lang="en-US" sz="1800" dirty="0" smtClean="0"/>
          </a:p>
        </p:txBody>
      </p:sp>
      <p:sp>
        <p:nvSpPr>
          <p:cNvPr id="1536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Survey Overview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27" name="Group 4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667644"/>
              </p:ext>
            </p:extLst>
          </p:nvPr>
        </p:nvGraphicFramePr>
        <p:xfrm>
          <a:off x="1371599" y="2286000"/>
          <a:ext cx="6096001" cy="3505199"/>
        </p:xfrm>
        <a:graphic>
          <a:graphicData uri="http://schemas.openxmlformats.org/drawingml/2006/table">
            <a:tbl>
              <a:tblPr/>
              <a:tblGrid>
                <a:gridCol w="2138947"/>
                <a:gridCol w="1227501"/>
                <a:gridCol w="1553132"/>
                <a:gridCol w="1176421"/>
              </a:tblGrid>
              <a:tr h="438522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Survey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4385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Female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</a:tr>
              <a:tr h="4385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White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43554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Black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</a:tr>
              <a:tr h="4385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Hispanic/Latino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4385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Asian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</a:tr>
              <a:tr h="4385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International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0DE"/>
                    </a:solidFill>
                  </a:tcPr>
                </a:tc>
              </a:tr>
              <a:tr h="43852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Graduate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0EF"/>
                    </a:solidFill>
                  </a:tcPr>
                </a:tc>
              </a:tr>
            </a:tbl>
          </a:graphicData>
        </a:graphic>
      </p:graphicFrame>
      <p:sp>
        <p:nvSpPr>
          <p:cNvPr id="1642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Demographic Characteristics</a:t>
            </a:r>
          </a:p>
        </p:txBody>
      </p:sp>
      <p:sp>
        <p:nvSpPr>
          <p:cNvPr id="16424" name="TextBox 6"/>
          <p:cNvSpPr txBox="1">
            <a:spLocks noChangeArrowheads="1"/>
          </p:cNvSpPr>
          <p:nvPr/>
        </p:nvSpPr>
        <p:spPr bwMode="auto">
          <a:xfrm>
            <a:off x="609600" y="6172200"/>
            <a:ext cx="8001000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Respondents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8.7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% of COE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students.  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165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Overview </a:t>
            </a:r>
            <a:r>
              <a:rPr lang="en-US" sz="4400" b="1" dirty="0" smtClean="0"/>
              <a:t>Responses</a:t>
            </a:r>
            <a:endParaRPr lang="en-US" sz="4400" b="1" dirty="0" smtClean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640734"/>
              </p:ext>
            </p:extLst>
          </p:nvPr>
        </p:nvGraphicFramePr>
        <p:xfrm>
          <a:off x="893927" y="2057400"/>
          <a:ext cx="7670799" cy="3606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1"/>
                <a:gridCol w="1905000"/>
                <a:gridCol w="1955798"/>
              </a:tblGrid>
              <a:tr h="48665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Item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Agreement</a:t>
                      </a:r>
                      <a:r>
                        <a:rPr lang="en-US" sz="16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Importance</a:t>
                      </a:r>
                      <a:r>
                        <a:rPr lang="en-US" sz="16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9972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Faculty, staff, and administrators at the College make themselves readily available to students who need advice and help.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39979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 social climate of the College is welcoming and comfortable for female students.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99985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Respect and dignity of all persons is included in the curriculum.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99985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Introducing differing perspectives based on diversity into the classroom is valuable.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93927" y="6096000"/>
            <a:ext cx="4097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1: Percentage of respondents indicating they Agree/Strongly Agree</a:t>
            </a:r>
          </a:p>
          <a:p>
            <a:r>
              <a:rPr lang="en-US" sz="1000" dirty="0" smtClean="0"/>
              <a:t>2:  Percentage of respondents indicating the item is Very Important/Critical</a:t>
            </a:r>
            <a:endParaRPr lang="en-US" sz="1000" dirty="0"/>
          </a:p>
        </p:txBody>
      </p:sp>
      <p:sp>
        <p:nvSpPr>
          <p:cNvPr id="2" name="TextBox 1"/>
          <p:cNvSpPr txBox="1"/>
          <p:nvPr/>
        </p:nvSpPr>
        <p:spPr>
          <a:xfrm>
            <a:off x="929184" y="5845395"/>
            <a:ext cx="74880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Responses with more than 80% above 4 in a 5-point </a:t>
            </a:r>
            <a:r>
              <a:rPr lang="en-US" sz="1000" dirty="0" err="1" smtClean="0">
                <a:latin typeface="Times New Roman" pitchFamily="18" charset="0"/>
                <a:cs typeface="Times New Roman" pitchFamily="18" charset="0"/>
              </a:rPr>
              <a:t>Likert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-scale in level of agreement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Overview Responses</a:t>
            </a:r>
            <a:endParaRPr lang="en-US" sz="4400" b="1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296354"/>
              </p:ext>
            </p:extLst>
          </p:nvPr>
        </p:nvGraphicFramePr>
        <p:xfrm>
          <a:off x="152400" y="1524000"/>
          <a:ext cx="8839204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9400"/>
                <a:gridCol w="990600"/>
                <a:gridCol w="1219204"/>
              </a:tblGrid>
              <a:tr h="23240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Item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Agreement</a:t>
                      </a:r>
                      <a:r>
                        <a:rPr lang="en-US" sz="12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Importance</a:t>
                      </a:r>
                      <a:r>
                        <a:rPr lang="en-US" sz="12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6523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 academic environment in our College fosters academic success of all student groups, including students from diverse backgrounds.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86523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 environment in the College supports students from diverse backgrounds in the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student body and aims to enhance their quality of life.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86523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 social climate of the College is welcoming and comfortable for all students, including students of color.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86523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There is a strong sense of community in the College that includes all student groups, including students of color.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86523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Discrimination and/or harassment of students based on race and/or ethnicity are not a problem in our College.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Discrimination and/or harassment of students based on gender are not a problem in our 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College.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2929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Discrimination and/or harassment of students based on religious affiliation are not a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problem in our College.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</a:p>
                  </a:txBody>
                  <a:tcPr anchor="ctr"/>
                </a:tc>
              </a:tr>
              <a:tr h="286523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Discrimination and/or harassment of students based on sexual orientation are not a problem in our College.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</a:p>
                  </a:txBody>
                  <a:tcPr anchor="ctr"/>
                </a:tc>
              </a:tr>
              <a:tr h="23240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 social climate of the College is welcoming and comfortable for male students.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</a:p>
                  </a:txBody>
                  <a:tcPr anchor="ctr"/>
                </a:tc>
              </a:tr>
              <a:tr h="23240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 social climate of the College is welcoming and comfortable for students with disabilities.</a:t>
                      </a:r>
                      <a:endParaRPr lang="en-US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anchor="ctr"/>
                </a:tc>
              </a:tr>
              <a:tr h="232402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 social climate of the College is welcoming and comfortable for international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students.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</a:p>
                  </a:txBody>
                  <a:tcPr anchor="ctr"/>
                </a:tc>
              </a:tr>
              <a:tr h="286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Students are exposed to a curriculum that prepares them for experiences in a culturally diverse global society.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there anything else you want us to know about the diversity climate in COE? Do you have any recommendations for specific training or programs about diversity?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(53 responses)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Students 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perceived incidents 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discrimination and isolation based 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race (#18), 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 (#8), sexual 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orientation (#5), religious affiliation (#6), political views (# 2)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 smtClean="0"/>
              <a:t>Open-Ended Question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23341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47000" cy="4229100"/>
          </a:xfrm>
        </p:spPr>
        <p:txBody>
          <a:bodyPr rtlCol="0">
            <a:normAutofit/>
          </a:bodyPr>
          <a:lstStyle/>
          <a:p>
            <a:pPr marL="365760" indent="-365760" fontAlgn="auto">
              <a:spcAft>
                <a:spcPts val="0"/>
              </a:spcAft>
              <a:defRPr/>
            </a:pP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Lack of diversity related topics/discussion in classes and in curriculum (#8) </a:t>
            </a:r>
            <a:endParaRPr lang="en-GB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Perception of homogeneity 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student body (White, 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upper middle 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class females) (#4) </a:t>
            </a:r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365760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Lack </a:t>
            </a:r>
            <a:r>
              <a:rPr lang="en-GB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opportunities to challenge students out of their comfort zones 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(#4)</a:t>
            </a:r>
          </a:p>
          <a:p>
            <a:pPr marL="365760" lvl="1" indent="-365760" fontAlgn="auto">
              <a:spcAft>
                <a:spcPts val="0"/>
              </a:spcAft>
              <a:buFont typeface="Wingdings" pitchFamily="2" charset="2"/>
              <a:buChar char=""/>
              <a:defRPr/>
            </a:pP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Norman Hall 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structurally friendly for students with disabilities 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(#4)</a:t>
            </a:r>
          </a:p>
          <a:p>
            <a:pPr marL="365760" lvl="1" indent="-365760" fontAlgn="auto">
              <a:spcAft>
                <a:spcPts val="0"/>
              </a:spcAft>
              <a:buFont typeface="Wingdings" pitchFamily="2" charset="2"/>
              <a:buChar char=""/>
              <a:defRPr/>
            </a:pP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ProTeach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cohorts too homogenous creating issues of grouping and exclusion (#3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65760" lvl="1" indent="-365760" fontAlgn="auto">
              <a:spcAft>
                <a:spcPts val="0"/>
              </a:spcAft>
              <a:buFont typeface="Wingdings" pitchFamily="2" charset="2"/>
              <a:buChar char=""/>
              <a:defRPr/>
            </a:pP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365760" fontAlgn="auto">
              <a:spcAft>
                <a:spcPts val="0"/>
              </a:spcAft>
              <a:defRPr/>
            </a:pPr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546100"/>
            <a:ext cx="7756525" cy="1054100"/>
          </a:xfrm>
        </p:spPr>
        <p:txBody>
          <a:bodyPr/>
          <a:lstStyle/>
          <a:p>
            <a:r>
              <a:rPr lang="en-GB" sz="4400" b="1" dirty="0"/>
              <a:t>Open-Ended </a:t>
            </a:r>
            <a:r>
              <a:rPr lang="en-GB" sz="4400" b="1" dirty="0" smtClean="0"/>
              <a:t>Question</a:t>
            </a:r>
            <a:endParaRPr lang="en-US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2"/>
          <p:cNvSpPr>
            <a:spLocks noGrp="1"/>
          </p:cNvSpPr>
          <p:nvPr>
            <p:ph idx="1"/>
          </p:nvPr>
        </p:nvSpPr>
        <p:spPr>
          <a:xfrm>
            <a:off x="698500" y="2247900"/>
            <a:ext cx="7835900" cy="4229100"/>
          </a:xfrm>
        </p:spPr>
        <p:txBody>
          <a:bodyPr/>
          <a:lstStyle/>
          <a:p>
            <a:pPr marL="365125" lvl="1">
              <a:buFont typeface="Wingdings" pitchFamily="2" charset="2"/>
              <a:buChar char=""/>
            </a:pPr>
            <a:r>
              <a:rPr lang="en-GB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Counselor</a:t>
            </a: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Education cited as welcoming and inclusive (#2</a:t>
            </a:r>
            <a:r>
              <a:rPr lang="en-GB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GB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Comment on a student seeing international students being ill-treated by staff and hearing complaints about this issue from other international students (#1)</a:t>
            </a:r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Stigma associated with teaching as a profession reserved for people who are not smart (#1)</a:t>
            </a:r>
          </a:p>
          <a:p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COE Office of Recruitment, Retention, and Multicultural Affairs not visible for current students (#1)</a:t>
            </a:r>
          </a:p>
          <a:p>
            <a:pPr marL="365125" lvl="1">
              <a:buFont typeface="Wingdings" pitchFamily="2" charset="2"/>
              <a:buChar char=""/>
            </a:pPr>
            <a:r>
              <a:rPr lang="en-GB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Lack of diversity among faculty (#1)</a:t>
            </a:r>
          </a:p>
          <a:p>
            <a:endParaRPr lang="en-GB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85800" y="546100"/>
            <a:ext cx="7756525" cy="1054100"/>
          </a:xfrm>
        </p:spPr>
        <p:txBody>
          <a:bodyPr/>
          <a:lstStyle/>
          <a:p>
            <a:r>
              <a:rPr lang="en-GB" sz="4400" b="1" dirty="0"/>
              <a:t>Open-Ended </a:t>
            </a:r>
            <a:r>
              <a:rPr lang="en-GB" sz="4400" b="1" dirty="0" smtClean="0"/>
              <a:t>Question</a:t>
            </a:r>
            <a:endParaRPr lang="en-US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4616</TotalTime>
  <Words>937</Words>
  <Application>Microsoft Office PowerPoint</Application>
  <PresentationFormat>On-screen Show (4:3)</PresentationFormat>
  <Paragraphs>150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Hardcover</vt:lpstr>
      <vt:lpstr> Review of 2010 Climate Student Survey and Recommendations </vt:lpstr>
      <vt:lpstr>Diversity Committee Activities</vt:lpstr>
      <vt:lpstr>Survey Overview </vt:lpstr>
      <vt:lpstr>Demographic Characteristics</vt:lpstr>
      <vt:lpstr>Overview Responses</vt:lpstr>
      <vt:lpstr>Overview Responses</vt:lpstr>
      <vt:lpstr>Open-Ended Question</vt:lpstr>
      <vt:lpstr>Open-Ended Question</vt:lpstr>
      <vt:lpstr>Open-Ended Question</vt:lpstr>
      <vt:lpstr>2012-13 Committee Recommendations</vt:lpstr>
      <vt:lpstr>Recommendations</vt:lpstr>
      <vt:lpstr>Recommendations</vt:lpstr>
      <vt:lpstr>Recommendations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Data</dc:title>
  <dc:creator>Parish,Nancy</dc:creator>
  <cp:lastModifiedBy>Mendoza,Pilar</cp:lastModifiedBy>
  <cp:revision>85</cp:revision>
  <dcterms:created xsi:type="dcterms:W3CDTF">2013-01-16T15:41:46Z</dcterms:created>
  <dcterms:modified xsi:type="dcterms:W3CDTF">2013-03-28T13:43:00Z</dcterms:modified>
</cp:coreProperties>
</file>