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82" r:id="rId2"/>
    <p:sldId id="294" r:id="rId3"/>
    <p:sldId id="295" r:id="rId4"/>
    <p:sldId id="296" r:id="rId5"/>
    <p:sldId id="297" r:id="rId6"/>
    <p:sldId id="311" r:id="rId7"/>
    <p:sldId id="312" r:id="rId8"/>
    <p:sldId id="310" r:id="rId9"/>
    <p:sldId id="300" r:id="rId10"/>
    <p:sldId id="301" r:id="rId11"/>
    <p:sldId id="303" r:id="rId12"/>
    <p:sldId id="305" r:id="rId13"/>
    <p:sldId id="314" r:id="rId14"/>
    <p:sldId id="313" r:id="rId15"/>
    <p:sldId id="308" r:id="rId16"/>
    <p:sldId id="315" r:id="rId17"/>
    <p:sldId id="309" r:id="rId18"/>
    <p:sldId id="293" r:id="rId19"/>
    <p:sldId id="302" r:id="rId20"/>
    <p:sldId id="298" r:id="rId21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afrate, Peter" initials="IP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6"/>
    <a:srgbClr val="0021A5"/>
    <a:srgbClr val="182C66"/>
    <a:srgbClr val="181C66"/>
    <a:srgbClr val="193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8839" autoAdjust="0"/>
  </p:normalViewPr>
  <p:slideViewPr>
    <p:cSldViewPr snapToGrid="0">
      <p:cViewPr varScale="1">
        <p:scale>
          <a:sx n="81" d="100"/>
          <a:sy n="81" d="100"/>
        </p:scale>
        <p:origin x="9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304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ufl.edu\res\share\Research%20Operations%20&amp;%20Services\irb01%20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ufl.edu\res\share\Research%20Operations%20&amp;%20Services\IRB%20monthly%20metrics\irb01%202017%20expedit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ufl.edu\res\share\Research%20Operations%20&amp;%20Services\IRB%20monthly%20metrics\irb01%202017%20exemp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ufl.edu\res\share\Research%20Operations%20&amp;%20Services\data\0218%20no%20response%20studi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ufl.edu\res\share\Research%20Operations%20&amp;%20Services\IRB%20monthly%20metrics\2017%20departmen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2017 Median</a:t>
            </a:r>
            <a:r>
              <a:rPr lang="en-US" baseline="0"/>
              <a:t> Time in State  FULL BOARD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'2017 Medians'!$J$1</c:f>
              <c:strCache>
                <c:ptCount val="1"/>
                <c:pt idx="0">
                  <c:v>IRB Staff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'2017 Medians'!$A$2:$A$13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'2017 Medians'!$J$2:$J$13</c:f>
              <c:numCache>
                <c:formatCode>0.00</c:formatCode>
                <c:ptCount val="12"/>
                <c:pt idx="0">
                  <c:v>8.6850000000000005</c:v>
                </c:pt>
                <c:pt idx="1">
                  <c:v>10.039999999999999</c:v>
                </c:pt>
                <c:pt idx="2">
                  <c:v>7.39</c:v>
                </c:pt>
                <c:pt idx="3">
                  <c:v>7.04</c:v>
                </c:pt>
                <c:pt idx="4">
                  <c:v>6.0949999999999998</c:v>
                </c:pt>
                <c:pt idx="5">
                  <c:v>5.99</c:v>
                </c:pt>
                <c:pt idx="6">
                  <c:v>2.4900000000000002</c:v>
                </c:pt>
                <c:pt idx="7">
                  <c:v>7.4</c:v>
                </c:pt>
                <c:pt idx="8">
                  <c:v>10.029999999999999</c:v>
                </c:pt>
                <c:pt idx="9">
                  <c:v>10.364999999999998</c:v>
                </c:pt>
                <c:pt idx="10">
                  <c:v>8.6750000000000007</c:v>
                </c:pt>
                <c:pt idx="11">
                  <c:v>6.26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1E-439F-B08A-B2DA56E96603}"/>
            </c:ext>
          </c:extLst>
        </c:ser>
        <c:ser>
          <c:idx val="2"/>
          <c:order val="1"/>
          <c:tx>
            <c:strRef>
              <c:f>'2017 Medians'!$L$1</c:f>
              <c:strCache>
                <c:ptCount val="1"/>
                <c:pt idx="0">
                  <c:v>Reviewer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'2017 Medians'!$A$2:$A$13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'2017 Medians'!$L$2:$L$13</c:f>
              <c:numCache>
                <c:formatCode>0.00</c:formatCode>
                <c:ptCount val="12"/>
                <c:pt idx="0">
                  <c:v>4.2850000000000001</c:v>
                </c:pt>
                <c:pt idx="1">
                  <c:v>2.1</c:v>
                </c:pt>
                <c:pt idx="2">
                  <c:v>2.48</c:v>
                </c:pt>
                <c:pt idx="3">
                  <c:v>3.91</c:v>
                </c:pt>
                <c:pt idx="4">
                  <c:v>4.4049999999999994</c:v>
                </c:pt>
                <c:pt idx="5">
                  <c:v>1.1100000000000001</c:v>
                </c:pt>
                <c:pt idx="6">
                  <c:v>1.08</c:v>
                </c:pt>
                <c:pt idx="7">
                  <c:v>3.2250000000000001</c:v>
                </c:pt>
                <c:pt idx="8">
                  <c:v>2.19</c:v>
                </c:pt>
                <c:pt idx="9">
                  <c:v>1.4950000000000001</c:v>
                </c:pt>
                <c:pt idx="10">
                  <c:v>1.1000000000000001</c:v>
                </c:pt>
                <c:pt idx="11">
                  <c:v>1.46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1E-439F-B08A-B2DA56E96603}"/>
            </c:ext>
          </c:extLst>
        </c:ser>
        <c:ser>
          <c:idx val="3"/>
          <c:order val="2"/>
          <c:tx>
            <c:strRef>
              <c:f>'2017 Medians'!$M$1</c:f>
              <c:strCache>
                <c:ptCount val="1"/>
                <c:pt idx="0">
                  <c:v>Meeting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'2017 Medians'!$A$2:$A$13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'2017 Medians'!$M$2:$M$13</c:f>
              <c:numCache>
                <c:formatCode>0.00</c:formatCode>
                <c:ptCount val="12"/>
                <c:pt idx="0">
                  <c:v>29.759999999999998</c:v>
                </c:pt>
                <c:pt idx="1">
                  <c:v>26.87</c:v>
                </c:pt>
                <c:pt idx="2">
                  <c:v>24.715000000000003</c:v>
                </c:pt>
                <c:pt idx="3">
                  <c:v>42.79</c:v>
                </c:pt>
                <c:pt idx="4">
                  <c:v>31.395</c:v>
                </c:pt>
                <c:pt idx="5">
                  <c:v>23.25</c:v>
                </c:pt>
                <c:pt idx="6">
                  <c:v>27.02</c:v>
                </c:pt>
                <c:pt idx="7">
                  <c:v>19.494999999999997</c:v>
                </c:pt>
                <c:pt idx="8">
                  <c:v>21.31</c:v>
                </c:pt>
                <c:pt idx="9">
                  <c:v>25.285</c:v>
                </c:pt>
                <c:pt idx="10">
                  <c:v>19.945</c:v>
                </c:pt>
                <c:pt idx="11">
                  <c:v>22.86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1E-439F-B08A-B2DA56E96603}"/>
            </c:ext>
          </c:extLst>
        </c:ser>
        <c:ser>
          <c:idx val="1"/>
          <c:order val="3"/>
          <c:tx>
            <c:strRef>
              <c:f>'2017 Medians'!$K$1</c:f>
              <c:strCache>
                <c:ptCount val="1"/>
                <c:pt idx="0">
                  <c:v>Study Staff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'2017 Medians'!$A$2:$A$13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'2017 Medians'!$K$2:$K$13</c:f>
              <c:numCache>
                <c:formatCode>0.00</c:formatCode>
                <c:ptCount val="12"/>
                <c:pt idx="0">
                  <c:v>11.27</c:v>
                </c:pt>
                <c:pt idx="1">
                  <c:v>30.27</c:v>
                </c:pt>
                <c:pt idx="2">
                  <c:v>16.844999999999999</c:v>
                </c:pt>
                <c:pt idx="3">
                  <c:v>19.600000000000001</c:v>
                </c:pt>
                <c:pt idx="4">
                  <c:v>15.48</c:v>
                </c:pt>
                <c:pt idx="5">
                  <c:v>11</c:v>
                </c:pt>
                <c:pt idx="6">
                  <c:v>13.37</c:v>
                </c:pt>
                <c:pt idx="7">
                  <c:v>30.695</c:v>
                </c:pt>
                <c:pt idx="8">
                  <c:v>35.549999999999997</c:v>
                </c:pt>
                <c:pt idx="9">
                  <c:v>11.925000000000001</c:v>
                </c:pt>
                <c:pt idx="10">
                  <c:v>28.594999999999999</c:v>
                </c:pt>
                <c:pt idx="11">
                  <c:v>33.22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1E-439F-B08A-B2DA56E96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9013232"/>
        <c:axId val="569009296"/>
      </c:barChart>
      <c:catAx>
        <c:axId val="56901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009296"/>
        <c:crosses val="autoZero"/>
        <c:auto val="1"/>
        <c:lblAlgn val="ctr"/>
        <c:lblOffset val="100"/>
        <c:noMultiLvlLbl val="0"/>
      </c:catAx>
      <c:valAx>
        <c:axId val="56900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01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2017 Median</a:t>
            </a:r>
            <a:r>
              <a:rPr lang="en-US" baseline="0"/>
              <a:t> Time in State  EXPEDITED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'2017 Medians'!$J$1</c:f>
              <c:strCache>
                <c:ptCount val="1"/>
                <c:pt idx="0">
                  <c:v>IRB Staff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'2017 Medians'!$A$2:$A$13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'2017 Medians'!$J$2:$J$13</c:f>
              <c:numCache>
                <c:formatCode>0.00</c:formatCode>
                <c:ptCount val="12"/>
                <c:pt idx="0">
                  <c:v>7.26</c:v>
                </c:pt>
                <c:pt idx="1">
                  <c:v>5.57</c:v>
                </c:pt>
                <c:pt idx="2">
                  <c:v>5.72</c:v>
                </c:pt>
                <c:pt idx="3">
                  <c:v>6.26</c:v>
                </c:pt>
                <c:pt idx="4">
                  <c:v>4.5999999999999996</c:v>
                </c:pt>
                <c:pt idx="5">
                  <c:v>3.72</c:v>
                </c:pt>
                <c:pt idx="6">
                  <c:v>3.8250000000000002</c:v>
                </c:pt>
                <c:pt idx="7">
                  <c:v>3.39</c:v>
                </c:pt>
                <c:pt idx="8">
                  <c:v>5.0949999999999998</c:v>
                </c:pt>
                <c:pt idx="9">
                  <c:v>4.25</c:v>
                </c:pt>
                <c:pt idx="10">
                  <c:v>5.35</c:v>
                </c:pt>
                <c:pt idx="11">
                  <c:v>1.115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C7-4F86-BE69-CA307441AFD5}"/>
            </c:ext>
          </c:extLst>
        </c:ser>
        <c:ser>
          <c:idx val="2"/>
          <c:order val="1"/>
          <c:tx>
            <c:strRef>
              <c:f>'2017 Medians'!$L$1</c:f>
              <c:strCache>
                <c:ptCount val="1"/>
                <c:pt idx="0">
                  <c:v>Reviewer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'2017 Medians'!$A$2:$A$13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'2017 Medians'!$L$2:$L$13</c:f>
              <c:numCache>
                <c:formatCode>0.00</c:formatCode>
                <c:ptCount val="12"/>
                <c:pt idx="0">
                  <c:v>11.48</c:v>
                </c:pt>
                <c:pt idx="1">
                  <c:v>7.84</c:v>
                </c:pt>
                <c:pt idx="2">
                  <c:v>13.120000000000001</c:v>
                </c:pt>
                <c:pt idx="3">
                  <c:v>7.19</c:v>
                </c:pt>
                <c:pt idx="4">
                  <c:v>5.09</c:v>
                </c:pt>
                <c:pt idx="5">
                  <c:v>7.29</c:v>
                </c:pt>
                <c:pt idx="6">
                  <c:v>8.59</c:v>
                </c:pt>
                <c:pt idx="7">
                  <c:v>13.39</c:v>
                </c:pt>
                <c:pt idx="8">
                  <c:v>8.0850000000000009</c:v>
                </c:pt>
                <c:pt idx="9">
                  <c:v>6.84</c:v>
                </c:pt>
                <c:pt idx="10">
                  <c:v>4.0199999999999996</c:v>
                </c:pt>
                <c:pt idx="11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C7-4F86-BE69-CA307441AFD5}"/>
            </c:ext>
          </c:extLst>
        </c:ser>
        <c:ser>
          <c:idx val="1"/>
          <c:order val="2"/>
          <c:tx>
            <c:strRef>
              <c:f>'2017 Medians'!$K$1</c:f>
              <c:strCache>
                <c:ptCount val="1"/>
                <c:pt idx="0">
                  <c:v>Study Staff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'2017 Medians'!$A$2:$A$13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'2017 Medians'!$K$2:$K$13</c:f>
              <c:numCache>
                <c:formatCode>0.00</c:formatCode>
                <c:ptCount val="12"/>
                <c:pt idx="0">
                  <c:v>15.01</c:v>
                </c:pt>
                <c:pt idx="1">
                  <c:v>10.039999999999999</c:v>
                </c:pt>
                <c:pt idx="2">
                  <c:v>24.185000000000002</c:v>
                </c:pt>
                <c:pt idx="3">
                  <c:v>4.1399999999999997</c:v>
                </c:pt>
                <c:pt idx="4">
                  <c:v>10.63</c:v>
                </c:pt>
                <c:pt idx="5">
                  <c:v>11.94</c:v>
                </c:pt>
                <c:pt idx="6">
                  <c:v>7.6</c:v>
                </c:pt>
                <c:pt idx="7">
                  <c:v>7.6400000000000006</c:v>
                </c:pt>
                <c:pt idx="8">
                  <c:v>9.504999999999999</c:v>
                </c:pt>
                <c:pt idx="9">
                  <c:v>6.48</c:v>
                </c:pt>
                <c:pt idx="10">
                  <c:v>7.99</c:v>
                </c:pt>
                <c:pt idx="11">
                  <c:v>7.2949999999999999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C7-4F86-BE69-CA307441A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9013232"/>
        <c:axId val="569009296"/>
      </c:barChart>
      <c:catAx>
        <c:axId val="56901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009296"/>
        <c:crosses val="autoZero"/>
        <c:auto val="1"/>
        <c:lblAlgn val="ctr"/>
        <c:lblOffset val="100"/>
        <c:noMultiLvlLbl val="0"/>
      </c:catAx>
      <c:valAx>
        <c:axId val="56900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01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2017 Median</a:t>
            </a:r>
            <a:r>
              <a:rPr lang="en-US" baseline="0"/>
              <a:t> Time in State  EXEMPT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'2017 Medians'!$J$1</c:f>
              <c:strCache>
                <c:ptCount val="1"/>
                <c:pt idx="0">
                  <c:v>IRB Staff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'2017 Medians'!$A$2:$A$13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'2017 Medians'!$J$2:$J$13</c:f>
              <c:numCache>
                <c:formatCode>0.00</c:formatCode>
                <c:ptCount val="12"/>
                <c:pt idx="0">
                  <c:v>0.08</c:v>
                </c:pt>
                <c:pt idx="1">
                  <c:v>0.11499999999999999</c:v>
                </c:pt>
                <c:pt idx="2">
                  <c:v>0.69</c:v>
                </c:pt>
                <c:pt idx="3">
                  <c:v>0.375</c:v>
                </c:pt>
                <c:pt idx="4">
                  <c:v>0.13</c:v>
                </c:pt>
                <c:pt idx="5">
                  <c:v>0.17499999999999999</c:v>
                </c:pt>
                <c:pt idx="6">
                  <c:v>0.71</c:v>
                </c:pt>
                <c:pt idx="7">
                  <c:v>0.69</c:v>
                </c:pt>
                <c:pt idx="8">
                  <c:v>1.115</c:v>
                </c:pt>
                <c:pt idx="9">
                  <c:v>3.0750000000000002</c:v>
                </c:pt>
                <c:pt idx="10">
                  <c:v>0.13</c:v>
                </c:pt>
                <c:pt idx="11">
                  <c:v>0.47499999999999998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0-4834-B0DB-476BDDE8755E}"/>
            </c:ext>
          </c:extLst>
        </c:ser>
        <c:ser>
          <c:idx val="1"/>
          <c:order val="1"/>
          <c:tx>
            <c:strRef>
              <c:f>'2017 Medians'!$K$1</c:f>
              <c:strCache>
                <c:ptCount val="1"/>
                <c:pt idx="0">
                  <c:v>Study Staff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'2017 Medians'!$A$2:$A$13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'2017 Medians'!$K$2:$K$13</c:f>
              <c:numCache>
                <c:formatCode>0.00</c:formatCode>
                <c:ptCount val="12"/>
                <c:pt idx="0">
                  <c:v>1.1100000000000001</c:v>
                </c:pt>
                <c:pt idx="1">
                  <c:v>0.97</c:v>
                </c:pt>
                <c:pt idx="2">
                  <c:v>10.86</c:v>
                </c:pt>
                <c:pt idx="3">
                  <c:v>1.2850000000000001</c:v>
                </c:pt>
                <c:pt idx="4">
                  <c:v>0.46</c:v>
                </c:pt>
                <c:pt idx="5">
                  <c:v>1.6349999999999998</c:v>
                </c:pt>
                <c:pt idx="6">
                  <c:v>0.18</c:v>
                </c:pt>
                <c:pt idx="7">
                  <c:v>2.88</c:v>
                </c:pt>
                <c:pt idx="8">
                  <c:v>9.2100000000000009</c:v>
                </c:pt>
                <c:pt idx="9">
                  <c:v>6.9850000000000003</c:v>
                </c:pt>
                <c:pt idx="10">
                  <c:v>2.96</c:v>
                </c:pt>
                <c:pt idx="11">
                  <c:v>1.06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B0-4834-B0DB-476BDDE8755E}"/>
            </c:ext>
          </c:extLst>
        </c:ser>
        <c:ser>
          <c:idx val="2"/>
          <c:order val="2"/>
          <c:tx>
            <c:strRef>
              <c:f>'2017 Medians'!$L$1</c:f>
              <c:strCache>
                <c:ptCount val="1"/>
                <c:pt idx="0">
                  <c:v>Reviewer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'2017 Medians'!$A$2:$A$13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'2017 Medians'!$L$2:$L$13</c:f>
              <c:numCache>
                <c:formatCode>0.00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B0-4834-B0DB-476BDDE87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9013232"/>
        <c:axId val="569009296"/>
      </c:barChart>
      <c:catAx>
        <c:axId val="56901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009296"/>
        <c:crosses val="autoZero"/>
        <c:auto val="1"/>
        <c:lblAlgn val="ctr"/>
        <c:lblOffset val="100"/>
        <c:noMultiLvlLbl val="0"/>
      </c:catAx>
      <c:valAx>
        <c:axId val="56900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01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Needs</a:t>
            </a:r>
            <a:r>
              <a:rPr lang="en-US" baseline="0"/>
              <a:t> reply: no response from study team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'all graph'!$B$1</c:f>
              <c:strCache>
                <c:ptCount val="1"/>
                <c:pt idx="0">
                  <c:v>New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'all graph'!$A$2:$A$7</c:f>
              <c:strCache>
                <c:ptCount val="6"/>
                <c:pt idx="0">
                  <c:v>&gt;60 &lt;365</c:v>
                </c:pt>
                <c:pt idx="1">
                  <c:v>1 year+</c:v>
                </c:pt>
                <c:pt idx="2">
                  <c:v>2 year +</c:v>
                </c:pt>
                <c:pt idx="3">
                  <c:v>3 year +</c:v>
                </c:pt>
                <c:pt idx="4">
                  <c:v>4 year +</c:v>
                </c:pt>
                <c:pt idx="5">
                  <c:v>5 year +</c:v>
                </c:pt>
              </c:strCache>
            </c:strRef>
          </c:cat>
          <c:val>
            <c:numRef>
              <c:f>'all graph'!$B$2:$B$7</c:f>
              <c:numCache>
                <c:formatCode>General</c:formatCode>
                <c:ptCount val="6"/>
                <c:pt idx="0">
                  <c:v>56</c:v>
                </c:pt>
                <c:pt idx="1">
                  <c:v>35</c:v>
                </c:pt>
                <c:pt idx="2">
                  <c:v>32</c:v>
                </c:pt>
                <c:pt idx="3">
                  <c:v>28</c:v>
                </c:pt>
                <c:pt idx="4">
                  <c:v>9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6B-4F58-892E-15B3428551F1}"/>
            </c:ext>
          </c:extLst>
        </c:ser>
        <c:ser>
          <c:idx val="1"/>
          <c:order val="1"/>
          <c:tx>
            <c:strRef>
              <c:f>'all graph'!$C$1</c:f>
              <c:strCache>
                <c:ptCount val="1"/>
                <c:pt idx="0">
                  <c:v>CR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'all graph'!$A$2:$A$7</c:f>
              <c:strCache>
                <c:ptCount val="6"/>
                <c:pt idx="0">
                  <c:v>&gt;60 &lt;365</c:v>
                </c:pt>
                <c:pt idx="1">
                  <c:v>1 year+</c:v>
                </c:pt>
                <c:pt idx="2">
                  <c:v>2 year +</c:v>
                </c:pt>
                <c:pt idx="3">
                  <c:v>3 year +</c:v>
                </c:pt>
                <c:pt idx="4">
                  <c:v>4 year +</c:v>
                </c:pt>
                <c:pt idx="5">
                  <c:v>5 year +</c:v>
                </c:pt>
              </c:strCache>
            </c:strRef>
          </c:cat>
          <c:val>
            <c:numRef>
              <c:f>'all graph'!$C$2:$C$7</c:f>
              <c:numCache>
                <c:formatCode>General</c:formatCode>
                <c:ptCount val="6"/>
                <c:pt idx="0">
                  <c:v>8</c:v>
                </c:pt>
                <c:pt idx="1">
                  <c:v>5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6B-4F58-892E-15B3428551F1}"/>
            </c:ext>
          </c:extLst>
        </c:ser>
        <c:ser>
          <c:idx val="2"/>
          <c:order val="2"/>
          <c:tx>
            <c:strRef>
              <c:f>'all graph'!$D$1</c:f>
              <c:strCache>
                <c:ptCount val="1"/>
                <c:pt idx="0">
                  <c:v>Rev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'all graph'!$A$2:$A$7</c:f>
              <c:strCache>
                <c:ptCount val="6"/>
                <c:pt idx="0">
                  <c:v>&gt;60 &lt;365</c:v>
                </c:pt>
                <c:pt idx="1">
                  <c:v>1 year+</c:v>
                </c:pt>
                <c:pt idx="2">
                  <c:v>2 year +</c:v>
                </c:pt>
                <c:pt idx="3">
                  <c:v>3 year +</c:v>
                </c:pt>
                <c:pt idx="4">
                  <c:v>4 year +</c:v>
                </c:pt>
                <c:pt idx="5">
                  <c:v>5 year +</c:v>
                </c:pt>
              </c:strCache>
            </c:strRef>
          </c:cat>
          <c:val>
            <c:numRef>
              <c:f>'all graph'!$D$2:$D$7</c:f>
              <c:numCache>
                <c:formatCode>General</c:formatCode>
                <c:ptCount val="6"/>
                <c:pt idx="0">
                  <c:v>10</c:v>
                </c:pt>
                <c:pt idx="1">
                  <c:v>7</c:v>
                </c:pt>
                <c:pt idx="2">
                  <c:v>12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6B-4F58-892E-15B3428551F1}"/>
            </c:ext>
          </c:extLst>
        </c:ser>
        <c:ser>
          <c:idx val="3"/>
          <c:order val="3"/>
          <c:tx>
            <c:strRef>
              <c:f>'all graph'!$E$1</c:f>
              <c:strCache>
                <c:ptCount val="1"/>
                <c:pt idx="0">
                  <c:v>Rep Event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'all graph'!$A$2:$A$7</c:f>
              <c:strCache>
                <c:ptCount val="6"/>
                <c:pt idx="0">
                  <c:v>&gt;60 &lt;365</c:v>
                </c:pt>
                <c:pt idx="1">
                  <c:v>1 year+</c:v>
                </c:pt>
                <c:pt idx="2">
                  <c:v>2 year +</c:v>
                </c:pt>
                <c:pt idx="3">
                  <c:v>3 year +</c:v>
                </c:pt>
                <c:pt idx="4">
                  <c:v>4 year +</c:v>
                </c:pt>
                <c:pt idx="5">
                  <c:v>5 year +</c:v>
                </c:pt>
              </c:strCache>
            </c:strRef>
          </c:cat>
          <c:val>
            <c:numRef>
              <c:f>'all graph'!$E$2:$E$7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6B-4F58-892E-15B342855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1647992"/>
        <c:axId val="561645040"/>
      </c:barChart>
      <c:catAx>
        <c:axId val="561647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645040"/>
        <c:crosses val="autoZero"/>
        <c:auto val="1"/>
        <c:lblAlgn val="ctr"/>
        <c:lblOffset val="100"/>
        <c:noMultiLvlLbl val="0"/>
      </c:catAx>
      <c:valAx>
        <c:axId val="56164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647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116149040038236"/>
          <c:y val="0.88634613855086297"/>
          <c:w val="0.67767701919923529"/>
          <c:h val="0.113653861449137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Time to approve,</a:t>
            </a:r>
            <a:r>
              <a:rPr lang="en-US" baseline="0"/>
              <a:t> PI "x"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Sheet1!$P$1</c:f>
              <c:strCache>
                <c:ptCount val="1"/>
                <c:pt idx="0">
                  <c:v>IRB Days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val>
            <c:numRef>
              <c:f>Sheet1!$P$2:$P$12</c:f>
              <c:numCache>
                <c:formatCode>General</c:formatCode>
                <c:ptCount val="11"/>
                <c:pt idx="0">
                  <c:v>16.96</c:v>
                </c:pt>
                <c:pt idx="1">
                  <c:v>5.23</c:v>
                </c:pt>
                <c:pt idx="2">
                  <c:v>6.92</c:v>
                </c:pt>
                <c:pt idx="3">
                  <c:v>8.24</c:v>
                </c:pt>
                <c:pt idx="4">
                  <c:v>9.39</c:v>
                </c:pt>
                <c:pt idx="5">
                  <c:v>2.15</c:v>
                </c:pt>
                <c:pt idx="6">
                  <c:v>8.3699999999999992</c:v>
                </c:pt>
                <c:pt idx="7">
                  <c:v>9.6</c:v>
                </c:pt>
                <c:pt idx="8">
                  <c:v>9.73</c:v>
                </c:pt>
                <c:pt idx="9">
                  <c:v>1.83</c:v>
                </c:pt>
                <c:pt idx="10">
                  <c:v>4.7300000000000004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9E-4E80-ADEC-2CC25D07C1CE}"/>
            </c:ext>
          </c:extLst>
        </c:ser>
        <c:ser>
          <c:idx val="2"/>
          <c:order val="1"/>
          <c:tx>
            <c:strRef>
              <c:f>Sheet1!$R$1</c:f>
              <c:strCache>
                <c:ptCount val="1"/>
                <c:pt idx="0">
                  <c:v>Reviewer Days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val>
            <c:numRef>
              <c:f>Sheet1!$R$2:$R$12</c:f>
              <c:numCache>
                <c:formatCode>General</c:formatCode>
                <c:ptCount val="11"/>
                <c:pt idx="0">
                  <c:v>5.51</c:v>
                </c:pt>
                <c:pt idx="1">
                  <c:v>0.01</c:v>
                </c:pt>
                <c:pt idx="2">
                  <c:v>5.01</c:v>
                </c:pt>
                <c:pt idx="3">
                  <c:v>4.67</c:v>
                </c:pt>
                <c:pt idx="4">
                  <c:v>0.84</c:v>
                </c:pt>
                <c:pt idx="5">
                  <c:v>0</c:v>
                </c:pt>
                <c:pt idx="6">
                  <c:v>1.1399999999999999</c:v>
                </c:pt>
                <c:pt idx="7">
                  <c:v>3.92</c:v>
                </c:pt>
                <c:pt idx="8">
                  <c:v>3.94</c:v>
                </c:pt>
                <c:pt idx="9">
                  <c:v>0</c:v>
                </c:pt>
                <c:pt idx="10">
                  <c:v>1.35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9E-4E80-ADEC-2CC25D07C1CE}"/>
            </c:ext>
          </c:extLst>
        </c:ser>
        <c:ser>
          <c:idx val="3"/>
          <c:order val="2"/>
          <c:tx>
            <c:strRef>
              <c:f>Sheet1!$S$1</c:f>
              <c:strCache>
                <c:ptCount val="1"/>
                <c:pt idx="0">
                  <c:v>Meeting Days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Sheet1!$S$2:$S$12</c:f>
              <c:numCache>
                <c:formatCode>General</c:formatCode>
                <c:ptCount val="11"/>
                <c:pt idx="0">
                  <c:v>35.57</c:v>
                </c:pt>
                <c:pt idx="1">
                  <c:v>15.07</c:v>
                </c:pt>
                <c:pt idx="2">
                  <c:v>50.78</c:v>
                </c:pt>
                <c:pt idx="3">
                  <c:v>43.93</c:v>
                </c:pt>
                <c:pt idx="4">
                  <c:v>15.64</c:v>
                </c:pt>
                <c:pt idx="5">
                  <c:v>39.01</c:v>
                </c:pt>
                <c:pt idx="6">
                  <c:v>22.96</c:v>
                </c:pt>
                <c:pt idx="7">
                  <c:v>30.75</c:v>
                </c:pt>
                <c:pt idx="8">
                  <c:v>27.78</c:v>
                </c:pt>
                <c:pt idx="9">
                  <c:v>36.270000000000003</c:v>
                </c:pt>
                <c:pt idx="10">
                  <c:v>19.29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9E-4E80-ADEC-2CC25D07C1CE}"/>
            </c:ext>
          </c:extLst>
        </c:ser>
        <c:ser>
          <c:idx val="1"/>
          <c:order val="3"/>
          <c:tx>
            <c:strRef>
              <c:f>Sheet1!$Q$1</c:f>
              <c:strCache>
                <c:ptCount val="1"/>
                <c:pt idx="0">
                  <c:v>Study Staff Days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val>
            <c:numRef>
              <c:f>Sheet1!$Q$2:$Q$12</c:f>
              <c:numCache>
                <c:formatCode>General</c:formatCode>
                <c:ptCount val="11"/>
                <c:pt idx="0">
                  <c:v>189.3</c:v>
                </c:pt>
                <c:pt idx="1">
                  <c:v>113.76</c:v>
                </c:pt>
                <c:pt idx="2">
                  <c:v>46.2</c:v>
                </c:pt>
                <c:pt idx="3">
                  <c:v>50.8</c:v>
                </c:pt>
                <c:pt idx="4">
                  <c:v>75.17</c:v>
                </c:pt>
                <c:pt idx="5">
                  <c:v>24.9</c:v>
                </c:pt>
                <c:pt idx="6">
                  <c:v>34.39</c:v>
                </c:pt>
                <c:pt idx="7">
                  <c:v>18.940000000000001</c:v>
                </c:pt>
                <c:pt idx="8">
                  <c:v>21.78</c:v>
                </c:pt>
                <c:pt idx="9">
                  <c:v>0</c:v>
                </c:pt>
                <c:pt idx="10">
                  <c:v>4.8600000000000003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9E-4E80-ADEC-2CC25D07C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7581312"/>
        <c:axId val="537578688"/>
        <c:axId val="0"/>
      </c:bar3DChart>
      <c:catAx>
        <c:axId val="5375813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578688"/>
        <c:crosses val="autoZero"/>
        <c:auto val="1"/>
        <c:lblAlgn val="ctr"/>
        <c:lblOffset val="100"/>
        <c:noMultiLvlLbl val="0"/>
      </c:catAx>
      <c:valAx>
        <c:axId val="53757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58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b="1" spc="21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Research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UF Office of Research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2/17/2017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058952" y="8829675"/>
            <a:ext cx="479904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Workshop 3: International Research Compliance – Global Fellows Program | </a:t>
            </a:r>
            <a:fld id="{5CFB16F9-DFEB-48DF-82A5-1A43C00DA663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9226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FC6758-921A-49FE-8328-A44656DC42B5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F7782A-39A7-46F0-BD06-14679595F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65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63C3-5EFD-4AA7-97CD-B469277D98E3}" type="datetime1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C13A-8E8B-4540-A47F-FD847BDFB2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5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470B-90D7-4C96-8D2F-B26D1C38CCE3}" type="datetime1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C13A-8E8B-4540-A47F-FD847BDFB2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0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95FB-CF0D-46F8-AC21-18A7C2872A28}" type="datetime1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C13A-8E8B-4540-A47F-FD847BDFB2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8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E4D2-9AB7-4E49-B3E1-237E345E84E7}" type="datetime1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C13A-8E8B-4540-A47F-FD847BDFB2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9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8609-FE91-487D-8DEF-63DE68092C90}" type="datetime1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C13A-8E8B-4540-A47F-FD847BDFB2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0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D514-852E-482E-B236-0456682174CE}" type="datetime1">
              <a:rPr lang="en-US" smtClean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C13A-8E8B-4540-A47F-FD847BDFB2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5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C4E7-ADC9-486E-A206-3BD24FCCA760}" type="datetime1">
              <a:rPr lang="en-US" smtClean="0"/>
              <a:t>2/28/2018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C13A-8E8B-4540-A47F-FD847BDFB2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9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F9C6-74CE-4435-80BB-3F924C058F01}" type="datetime1">
              <a:rPr lang="en-US" smtClean="0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C13A-8E8B-4540-A47F-FD847BDFB2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24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4994-9FF8-4E92-8142-BFACABD9C352}" type="datetime1">
              <a:rPr lang="en-US" smtClean="0"/>
              <a:t>2/28/2018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C13A-8E8B-4540-A47F-FD847BDFB2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7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F217-AE0A-4A64-B6E3-88E4492099E6}" type="datetime1">
              <a:rPr lang="en-US" smtClean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C13A-8E8B-4540-A47F-FD847BDFB2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8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372D-DADA-4BF9-B314-CEC6C0CAF436}" type="datetime1">
              <a:rPr lang="en-US" smtClean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C13A-8E8B-4540-A47F-FD847BDFB2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3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969A2-FE66-4D4D-817C-58833804FA02}" type="datetime1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C13A-8E8B-4540-A47F-FD847BDFB2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3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ufl.edu/irbinternational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ufl.edu/rtu.html" TargetMode="External"/><Relationship Id="rId2" Type="http://schemas.openxmlformats.org/officeDocument/2006/relationships/hyperlink" Target="http://research.ufl.edu/researchporta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search.ufl.edu/forms/notification-of-departing-pi.html" TargetMode="External"/><Relationship Id="rId4" Type="http://schemas.openxmlformats.org/officeDocument/2006/relationships/hyperlink" Target="http://research.ufl.edu/forms/newresearcher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research.ufl.edu/hrpp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rb.ufl.edu/index/irb-policies-guidelines-and-guidances.html" TargetMode="External"/><Relationship Id="rId2" Type="http://schemas.openxmlformats.org/officeDocument/2006/relationships/hyperlink" Target="http://irb.ufl.edu/index/requiredtraining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rb.ufl.edu/wp-content/uploads/Consenting-Subjects-Who-Cannot-Speak-or-Read-English.pdf" TargetMode="External"/><Relationship Id="rId2" Type="http://schemas.openxmlformats.org/officeDocument/2006/relationships/hyperlink" Target="http://irb.ufl.edu/wp-content/uploads/Unanticipated-Problems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6287" y="5060220"/>
            <a:ext cx="5810250" cy="1539766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Michael Mahoney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Director </a:t>
            </a:r>
            <a:r>
              <a:rPr lang="en-US" sz="1800" dirty="0">
                <a:solidFill>
                  <a:schemeClr val="bg1"/>
                </a:solidFill>
                <a:latin typeface="Palatino Linotype" panose="02040502050505030304" pitchFamily="18" charset="0"/>
              </a:rPr>
              <a:t>of Research Operations and </a:t>
            </a:r>
            <a:r>
              <a:rPr lang="en-US" sz="18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Services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mmahoney@ufl.edu</a:t>
            </a:r>
            <a:endParaRPr lang="en-US" sz="20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4212" y="693034"/>
            <a:ext cx="5581747" cy="12224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AAHRPP </a:t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>+ IRB Update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4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8050"/>
              </p:ext>
            </p:extLst>
          </p:nvPr>
        </p:nvGraphicFramePr>
        <p:xfrm>
          <a:off x="390885" y="445699"/>
          <a:ext cx="11162581" cy="89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7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Post Approval</a:t>
                      </a:r>
                      <a:r>
                        <a:rPr lang="en-US" sz="3200" baseline="0" dirty="0" smtClean="0">
                          <a:latin typeface="Arial Black" panose="020B0A04020102020204" pitchFamily="34" charset="0"/>
                        </a:rPr>
                        <a:t> Survey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3"/>
            <a:ext cx="1094386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Real </a:t>
            </a:r>
            <a:r>
              <a:rPr lang="en-US" dirty="0"/>
              <a:t>time </a:t>
            </a:r>
            <a:r>
              <a:rPr lang="en-US" dirty="0" smtClean="0"/>
              <a:t>review:</a:t>
            </a:r>
            <a:endParaRPr lang="en-US" dirty="0"/>
          </a:p>
          <a:p>
            <a:pPr lvl="1"/>
            <a:r>
              <a:rPr lang="en-US" dirty="0"/>
              <a:t>Director Research Operations</a:t>
            </a:r>
          </a:p>
          <a:p>
            <a:pPr lvl="1"/>
            <a:r>
              <a:rPr lang="en-US" dirty="0" err="1"/>
              <a:t>Asst</a:t>
            </a:r>
            <a:r>
              <a:rPr lang="en-US" dirty="0"/>
              <a:t> Director of IRBs</a:t>
            </a:r>
          </a:p>
          <a:p>
            <a:pPr lvl="1"/>
            <a:r>
              <a:rPr lang="en-US" dirty="0"/>
              <a:t>IRB Chair</a:t>
            </a:r>
          </a:p>
          <a:p>
            <a:r>
              <a:rPr lang="en-US" dirty="0" smtClean="0"/>
              <a:t>Promptly </a:t>
            </a:r>
            <a:endParaRPr lang="en-US" dirty="0"/>
          </a:p>
          <a:p>
            <a:pPr lvl="1"/>
            <a:r>
              <a:rPr lang="en-US" dirty="0" smtClean="0"/>
              <a:t>Thank respondent if identified</a:t>
            </a:r>
            <a:endParaRPr lang="en-US" dirty="0"/>
          </a:p>
          <a:p>
            <a:pPr lvl="1"/>
            <a:r>
              <a:rPr lang="en-US" dirty="0" smtClean="0"/>
              <a:t>Address issues</a:t>
            </a:r>
            <a:endParaRPr lang="en-US" dirty="0"/>
          </a:p>
          <a:p>
            <a:pPr lvl="1"/>
            <a:r>
              <a:rPr lang="en-US" dirty="0" smtClean="0"/>
              <a:t>Acknowledge recognized staff or reviewers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1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8050"/>
              </p:ext>
            </p:extLst>
          </p:nvPr>
        </p:nvGraphicFramePr>
        <p:xfrm>
          <a:off x="390885" y="445699"/>
          <a:ext cx="11162581" cy="89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7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Post Approval</a:t>
                      </a:r>
                      <a:r>
                        <a:rPr lang="en-US" sz="3200" baseline="0" dirty="0" smtClean="0">
                          <a:latin typeface="Arial Black" panose="020B0A04020102020204" pitchFamily="34" charset="0"/>
                        </a:rPr>
                        <a:t> Survey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3"/>
            <a:ext cx="492840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443 </a:t>
            </a:r>
            <a:r>
              <a:rPr lang="en-US" dirty="0"/>
              <a:t>responses </a:t>
            </a:r>
            <a:r>
              <a:rPr lang="en-US" dirty="0" smtClean="0"/>
              <a:t>to date</a:t>
            </a:r>
            <a:endParaRPr lang="en-US" dirty="0"/>
          </a:p>
          <a:p>
            <a:r>
              <a:rPr lang="en-US" dirty="0"/>
              <a:t>Monthly </a:t>
            </a:r>
            <a:r>
              <a:rPr lang="en-US" dirty="0" smtClean="0"/>
              <a:t>+annual </a:t>
            </a:r>
            <a:r>
              <a:rPr lang="en-US" dirty="0"/>
              <a:t>reports for each </a:t>
            </a:r>
            <a:r>
              <a:rPr lang="en-US" dirty="0" smtClean="0"/>
              <a:t>IRB:</a:t>
            </a:r>
            <a:endParaRPr lang="en-US" dirty="0"/>
          </a:p>
          <a:p>
            <a:pPr lvl="1"/>
            <a:r>
              <a:rPr lang="en-US" dirty="0"/>
              <a:t>IRB Chairs and Staff</a:t>
            </a:r>
          </a:p>
          <a:p>
            <a:pPr lvl="1"/>
            <a:r>
              <a:rPr lang="en-US" dirty="0"/>
              <a:t>VP for Research</a:t>
            </a:r>
          </a:p>
          <a:p>
            <a:r>
              <a:rPr lang="en-US" dirty="0" smtClean="0"/>
              <a:t>Share </a:t>
            </a:r>
            <a:r>
              <a:rPr lang="en-US" dirty="0"/>
              <a:t>with ADRs</a:t>
            </a:r>
          </a:p>
          <a:p>
            <a:r>
              <a:rPr lang="en-US" dirty="0"/>
              <a:t>Goal: publish on IRB website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008" y="1600203"/>
            <a:ext cx="6044392" cy="466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847568"/>
              </p:ext>
            </p:extLst>
          </p:nvPr>
        </p:nvGraphicFramePr>
        <p:xfrm>
          <a:off x="390885" y="445699"/>
          <a:ext cx="11162581" cy="89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7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Metrics: New Studies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461620"/>
              </p:ext>
            </p:extLst>
          </p:nvPr>
        </p:nvGraphicFramePr>
        <p:xfrm>
          <a:off x="390885" y="1675220"/>
          <a:ext cx="5368892" cy="4027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428807"/>
              </p:ext>
            </p:extLst>
          </p:nvPr>
        </p:nvGraphicFramePr>
        <p:xfrm>
          <a:off x="6193409" y="1793743"/>
          <a:ext cx="5231877" cy="3909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0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847568"/>
              </p:ext>
            </p:extLst>
          </p:nvPr>
        </p:nvGraphicFramePr>
        <p:xfrm>
          <a:off x="390885" y="445699"/>
          <a:ext cx="11162581" cy="89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7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Metrics: New Studies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659521"/>
              </p:ext>
            </p:extLst>
          </p:nvPr>
        </p:nvGraphicFramePr>
        <p:xfrm>
          <a:off x="648903" y="1783384"/>
          <a:ext cx="5634038" cy="378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62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940509"/>
              </p:ext>
            </p:extLst>
          </p:nvPr>
        </p:nvGraphicFramePr>
        <p:xfrm>
          <a:off x="390885" y="445699"/>
          <a:ext cx="11162581" cy="89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7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Metrics: No</a:t>
                      </a:r>
                      <a:r>
                        <a:rPr lang="en-US" sz="3200" baseline="0" dirty="0" smtClean="0">
                          <a:latin typeface="Arial Black" panose="020B0A04020102020204" pitchFamily="34" charset="0"/>
                        </a:rPr>
                        <a:t> Response &gt; 60 days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135309"/>
              </p:ext>
            </p:extLst>
          </p:nvPr>
        </p:nvGraphicFramePr>
        <p:xfrm>
          <a:off x="618265" y="1882415"/>
          <a:ext cx="5113232" cy="4414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25450" y="1882415"/>
            <a:ext cx="49280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myIRB</a:t>
            </a:r>
            <a:r>
              <a:rPr lang="en-US" dirty="0" smtClean="0"/>
              <a:t> upgraded to send reminders to study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studies: 30, 60, and 90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CRs: 15, 30, and 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Revisions: 15, 30, 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Reportable Events: 7, 15,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244175"/>
              </p:ext>
            </p:extLst>
          </p:nvPr>
        </p:nvGraphicFramePr>
        <p:xfrm>
          <a:off x="390885" y="445699"/>
          <a:ext cx="11162581" cy="89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7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Metrics: Departments (Full</a:t>
                      </a:r>
                      <a:r>
                        <a:rPr lang="en-US" sz="3200" baseline="0" dirty="0" smtClean="0">
                          <a:latin typeface="Arial Black" panose="020B0A04020102020204" pitchFamily="34" charset="0"/>
                        </a:rPr>
                        <a:t> Board)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70" y="1624644"/>
            <a:ext cx="4446519" cy="4526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923" y="1624644"/>
            <a:ext cx="4500570" cy="452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244175"/>
              </p:ext>
            </p:extLst>
          </p:nvPr>
        </p:nvGraphicFramePr>
        <p:xfrm>
          <a:off x="390885" y="445699"/>
          <a:ext cx="11162581" cy="89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7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Metrics: Departments (Full</a:t>
                      </a:r>
                      <a:r>
                        <a:rPr lang="en-US" sz="3200" baseline="0" dirty="0" smtClean="0">
                          <a:latin typeface="Arial Black" panose="020B0A04020102020204" pitchFamily="34" charset="0"/>
                        </a:rPr>
                        <a:t> Board)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146144"/>
              </p:ext>
            </p:extLst>
          </p:nvPr>
        </p:nvGraphicFramePr>
        <p:xfrm>
          <a:off x="6995209" y="1668741"/>
          <a:ext cx="4477211" cy="15835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7123">
                  <a:extLst>
                    <a:ext uri="{9D8B030D-6E8A-4147-A177-3AD203B41FA5}">
                      <a16:colId xmlns:a16="http://schemas.microsoft.com/office/drawing/2014/main" val="966818011"/>
                    </a:ext>
                  </a:extLst>
                </a:gridCol>
                <a:gridCol w="767522">
                  <a:extLst>
                    <a:ext uri="{9D8B030D-6E8A-4147-A177-3AD203B41FA5}">
                      <a16:colId xmlns:a16="http://schemas.microsoft.com/office/drawing/2014/main" val="2594645359"/>
                    </a:ext>
                  </a:extLst>
                </a:gridCol>
                <a:gridCol w="767522">
                  <a:extLst>
                    <a:ext uri="{9D8B030D-6E8A-4147-A177-3AD203B41FA5}">
                      <a16:colId xmlns:a16="http://schemas.microsoft.com/office/drawing/2014/main" val="425912749"/>
                    </a:ext>
                  </a:extLst>
                </a:gridCol>
                <a:gridCol w="767522">
                  <a:extLst>
                    <a:ext uri="{9D8B030D-6E8A-4147-A177-3AD203B41FA5}">
                      <a16:colId xmlns:a16="http://schemas.microsoft.com/office/drawing/2014/main" val="3737825092"/>
                    </a:ext>
                  </a:extLst>
                </a:gridCol>
                <a:gridCol w="767522">
                  <a:extLst>
                    <a:ext uri="{9D8B030D-6E8A-4147-A177-3AD203B41FA5}">
                      <a16:colId xmlns:a16="http://schemas.microsoft.com/office/drawing/2014/main" val="3891442145"/>
                    </a:ext>
                  </a:extLst>
                </a:gridCol>
              </a:tblGrid>
              <a:tr h="443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Average of Days to Approve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IRB </a:t>
                      </a:r>
                      <a:r>
                        <a:rPr lang="en-US" sz="1100" u="none" strike="noStrike" dirty="0" smtClean="0">
                          <a:effectLst/>
                        </a:rPr>
                        <a:t>Staff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Reviewer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Meeting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Study </a:t>
                      </a:r>
                      <a:r>
                        <a:rPr lang="en-US" sz="1100" u="none" strike="noStrike" dirty="0" smtClean="0">
                          <a:effectLst/>
                        </a:rPr>
                        <a:t>Staff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4858874"/>
                  </a:ext>
                </a:extLst>
              </a:tr>
              <a:tr h="22796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682.00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25.62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10.45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42.47</a:t>
                      </a:r>
                      <a:endParaRPr lang="en-US" sz="1100" b="0" i="0" u="none" strike="noStrike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602.49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9341013"/>
                  </a:ext>
                </a:extLst>
              </a:tr>
              <a:tr h="22796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267.00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6.51</a:t>
                      </a:r>
                      <a:endParaRPr lang="en-US" sz="1100" b="0" i="0" u="none" strike="noStrike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14.61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12.67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229.21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6322035"/>
                  </a:ext>
                </a:extLst>
              </a:tr>
              <a:tr h="22796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250.00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32.63</a:t>
                      </a:r>
                      <a:endParaRPr lang="en-US" sz="1100" b="0" i="0" u="none" strike="noStrike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8.13</a:t>
                      </a:r>
                      <a:endParaRPr lang="en-US" sz="1100" b="0" i="0" u="none" strike="noStrike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14.5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193.73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9694853"/>
                  </a:ext>
                </a:extLst>
              </a:tr>
              <a:tr h="22796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203.00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24.65</a:t>
                      </a:r>
                      <a:endParaRPr lang="en-US" sz="1100" b="0" i="0" u="none" strike="noStrike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2.79</a:t>
                      </a:r>
                      <a:endParaRPr lang="en-US" sz="1100" b="0" i="0" u="none" strike="noStrike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54.72</a:t>
                      </a:r>
                      <a:endParaRPr lang="en-US" sz="1100" b="0" i="0" u="none" strike="noStrike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121.01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3297621"/>
                  </a:ext>
                </a:extLst>
              </a:tr>
              <a:tr h="22796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165.00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19.33</a:t>
                      </a:r>
                      <a:endParaRPr lang="en-US" sz="1100" b="0" i="0" u="none" strike="noStrike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18.01</a:t>
                      </a:r>
                      <a:endParaRPr lang="en-US" sz="1100" b="0" i="0" u="none" strike="noStrike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40.02</a:t>
                      </a:r>
                      <a:endParaRPr lang="en-US" sz="1100" b="0" i="0" u="none" strike="noStrike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86.78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8205050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830557"/>
              </p:ext>
            </p:extLst>
          </p:nvPr>
        </p:nvGraphicFramePr>
        <p:xfrm>
          <a:off x="6595704" y="3346515"/>
          <a:ext cx="4957762" cy="2894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49" y="1545211"/>
            <a:ext cx="4500570" cy="452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9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151035"/>
              </p:ext>
            </p:extLst>
          </p:nvPr>
        </p:nvGraphicFramePr>
        <p:xfrm>
          <a:off x="390885" y="445699"/>
          <a:ext cx="11162581" cy="89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7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Metrics: Departments (Expedited</a:t>
                      </a:r>
                      <a:r>
                        <a:rPr lang="en-US" sz="3200" baseline="0" dirty="0" smtClean="0">
                          <a:latin typeface="Arial Black" panose="020B0A04020102020204" pitchFamily="34" charset="0"/>
                        </a:rPr>
                        <a:t>)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60" y="1624644"/>
            <a:ext cx="5047619" cy="4609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658" y="1624645"/>
            <a:ext cx="4600972" cy="4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3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740724"/>
              </p:ext>
            </p:extLst>
          </p:nvPr>
        </p:nvGraphicFramePr>
        <p:xfrm>
          <a:off x="390885" y="445699"/>
          <a:ext cx="11162581" cy="89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7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International</a:t>
                      </a:r>
                      <a:r>
                        <a:rPr lang="en-US" sz="3200" baseline="0" dirty="0" smtClean="0">
                          <a:latin typeface="Arial Black" panose="020B0A04020102020204" pitchFamily="34" charset="0"/>
                        </a:rPr>
                        <a:t> Research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250521" y="1714500"/>
            <a:ext cx="11661731" cy="5006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21A5"/>
                </a:solidFill>
              </a:rPr>
              <a:t>Tool: </a:t>
            </a:r>
            <a:r>
              <a:rPr lang="en-US" dirty="0" smtClean="0">
                <a:solidFill>
                  <a:srgbClr val="0021A5"/>
                </a:solidFill>
                <a:hlinkClick r:id="rId2"/>
              </a:rPr>
              <a:t>International Research Involving Human Subjects</a:t>
            </a:r>
            <a:endParaRPr lang="en-US" dirty="0" smtClean="0"/>
          </a:p>
          <a:p>
            <a:pPr lvl="1"/>
            <a:r>
              <a:rPr lang="en-US" dirty="0" smtClean="0"/>
              <a:t>Purpose:</a:t>
            </a:r>
          </a:p>
          <a:p>
            <a:pPr lvl="2"/>
            <a:r>
              <a:rPr lang="en-US" dirty="0" smtClean="0"/>
              <a:t>Help PI identify additional regulatory requirements</a:t>
            </a:r>
          </a:p>
          <a:p>
            <a:pPr lvl="2"/>
            <a:r>
              <a:rPr lang="en-US" dirty="0" smtClean="0"/>
              <a:t>Help direct PI to other UF resources (e.g. UFIC)</a:t>
            </a:r>
          </a:p>
          <a:p>
            <a:pPr lvl="2"/>
            <a:r>
              <a:rPr lang="en-US" dirty="0" smtClean="0"/>
              <a:t>Provide institution the information to address non-IRB compliance issues (e.g. IT Security, Export Control,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Fill </a:t>
            </a:r>
            <a:r>
              <a:rPr lang="en-US" dirty="0"/>
              <a:t>out and click “submit” to send for Office of Research </a:t>
            </a:r>
            <a:r>
              <a:rPr lang="en-US" dirty="0" smtClean="0"/>
              <a:t>review</a:t>
            </a:r>
          </a:p>
          <a:p>
            <a:pPr lvl="1"/>
            <a:r>
              <a:rPr lang="en-US" dirty="0" smtClean="0"/>
              <a:t>Processed in parallel to IRB, so submit to IRB when ready</a:t>
            </a:r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231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841932"/>
              </p:ext>
            </p:extLst>
          </p:nvPr>
        </p:nvGraphicFramePr>
        <p:xfrm>
          <a:off x="390885" y="445699"/>
          <a:ext cx="11162581" cy="89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7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International Research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3652" y="1612054"/>
            <a:ext cx="11231017" cy="5157164"/>
          </a:xfrm>
        </p:spPr>
        <p:txBody>
          <a:bodyPr>
            <a:normAutofit/>
          </a:bodyPr>
          <a:lstStyle/>
          <a:p>
            <a:r>
              <a:rPr lang="en-US" dirty="0" smtClean="0"/>
              <a:t>title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39" y="1610381"/>
            <a:ext cx="10476190" cy="5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69080"/>
              </p:ext>
            </p:extLst>
          </p:nvPr>
        </p:nvGraphicFramePr>
        <p:xfrm>
          <a:off x="390885" y="445699"/>
          <a:ext cx="11162581" cy="89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7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What</a:t>
                      </a:r>
                      <a:r>
                        <a:rPr lang="en-US" sz="3200" baseline="0" dirty="0" smtClean="0">
                          <a:latin typeface="Arial Black" panose="020B0A04020102020204" pitchFamily="34" charset="0"/>
                        </a:rPr>
                        <a:t> is AAHRPP?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Content Placeholder 3"/>
          <p:cNvSpPr txBox="1">
            <a:spLocks/>
          </p:cNvSpPr>
          <p:nvPr/>
        </p:nvSpPr>
        <p:spPr>
          <a:xfrm>
            <a:off x="390885" y="1646237"/>
            <a:ext cx="11162580" cy="5157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6600"/>
                </a:solidFill>
              </a:rPr>
              <a:t>A</a:t>
            </a:r>
            <a:r>
              <a:rPr lang="en-US" dirty="0" smtClean="0"/>
              <a:t>ssociation for the </a:t>
            </a:r>
            <a:r>
              <a:rPr lang="en-US" b="1" dirty="0" smtClean="0">
                <a:solidFill>
                  <a:srgbClr val="FF6600"/>
                </a:solidFill>
              </a:rPr>
              <a:t>A</a:t>
            </a:r>
            <a:r>
              <a:rPr lang="en-US" dirty="0" smtClean="0"/>
              <a:t>ccreditation of </a:t>
            </a:r>
            <a:r>
              <a:rPr lang="en-US" b="1" dirty="0" smtClean="0">
                <a:solidFill>
                  <a:srgbClr val="FF6600"/>
                </a:solidFill>
              </a:rPr>
              <a:t>H</a:t>
            </a:r>
            <a:r>
              <a:rPr lang="en-US" dirty="0" smtClean="0"/>
              <a:t>uman </a:t>
            </a:r>
            <a:r>
              <a:rPr lang="en-US" b="1" dirty="0" smtClean="0">
                <a:solidFill>
                  <a:srgbClr val="FF6600"/>
                </a:solidFill>
              </a:rPr>
              <a:t>R</a:t>
            </a:r>
            <a:r>
              <a:rPr lang="en-US" dirty="0" smtClean="0"/>
              <a:t>esearch </a:t>
            </a:r>
            <a:r>
              <a:rPr lang="en-US" b="1" dirty="0" smtClean="0">
                <a:solidFill>
                  <a:srgbClr val="FF6600"/>
                </a:solidFill>
              </a:rPr>
              <a:t>P</a:t>
            </a:r>
            <a:r>
              <a:rPr lang="en-US" dirty="0" smtClean="0"/>
              <a:t>rotection </a:t>
            </a:r>
            <a:r>
              <a:rPr lang="en-US" b="1" dirty="0" smtClean="0">
                <a:solidFill>
                  <a:srgbClr val="FF6600"/>
                </a:solidFill>
              </a:rPr>
              <a:t>P</a:t>
            </a:r>
            <a:r>
              <a:rPr lang="en-US" dirty="0" smtClean="0"/>
              <a:t>rograms.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r>
              <a:rPr lang="en-US" b="1" u="sng" dirty="0" smtClean="0"/>
              <a:t>Mission:</a:t>
            </a:r>
          </a:p>
          <a:p>
            <a:pPr lvl="1"/>
            <a:r>
              <a:rPr lang="en-US" dirty="0" smtClean="0"/>
              <a:t>Protect the rights and welfare of research participants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Promote excellent and ethically sound research by accrediting high quality human research protection programs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8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566694"/>
              </p:ext>
            </p:extLst>
          </p:nvPr>
        </p:nvGraphicFramePr>
        <p:xfrm>
          <a:off x="390885" y="445699"/>
          <a:ext cx="11162581" cy="89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7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Other tools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3652" y="1612054"/>
            <a:ext cx="11231017" cy="515716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Research Portal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http://research.ufl.edu/researchportal/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Research Training Utility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research.ufl.edu/rtu.html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  <a:p>
            <a:r>
              <a:rPr lang="en-US" b="1" dirty="0" smtClean="0"/>
              <a:t>New PI form</a:t>
            </a:r>
          </a:p>
          <a:p>
            <a:pPr lvl="1"/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research.ufl.edu/forms/newresearcher.html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Leaving PI form</a:t>
            </a:r>
          </a:p>
          <a:p>
            <a:pPr lvl="1"/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research.ufl.edu/forms/notification-of-departing-pi.html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8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949815"/>
              </p:ext>
            </p:extLst>
          </p:nvPr>
        </p:nvGraphicFramePr>
        <p:xfrm>
          <a:off x="390885" y="445699"/>
          <a:ext cx="11162581" cy="89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7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Who</a:t>
                      </a:r>
                      <a:r>
                        <a:rPr lang="en-US" sz="3200" baseline="0" dirty="0" smtClean="0">
                          <a:latin typeface="Arial Black" panose="020B0A04020102020204" pitchFamily="34" charset="0"/>
                        </a:rPr>
                        <a:t> is Accredited?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3652" y="1612054"/>
            <a:ext cx="11231017" cy="51571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231 </a:t>
            </a:r>
            <a:r>
              <a:rPr lang="en-US" dirty="0"/>
              <a:t>entities are AAHRPP accredited </a:t>
            </a:r>
            <a:r>
              <a:rPr lang="en-US" dirty="0" smtClean="0"/>
              <a:t>worldwide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60% </a:t>
            </a:r>
            <a:r>
              <a:rPr lang="en-US" dirty="0"/>
              <a:t>universities &amp; </a:t>
            </a:r>
            <a:r>
              <a:rPr lang="en-US" dirty="0" smtClean="0"/>
              <a:t>65% medical schools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NIH and Pfizer are AAHRPP accredited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10 </a:t>
            </a:r>
            <a:r>
              <a:rPr lang="en-US" dirty="0"/>
              <a:t>entities in </a:t>
            </a:r>
            <a:r>
              <a:rPr lang="en-US" dirty="0" smtClean="0"/>
              <a:t>Florida accredited, including:</a:t>
            </a:r>
            <a:endParaRPr lang="en-US" dirty="0"/>
          </a:p>
          <a:p>
            <a:pPr lvl="1"/>
            <a:r>
              <a:rPr lang="en-US" sz="2400" dirty="0" smtClean="0"/>
              <a:t>University of Miami</a:t>
            </a:r>
          </a:p>
          <a:p>
            <a:pPr lvl="1"/>
            <a:r>
              <a:rPr lang="en-US" sz="2400" dirty="0" smtClean="0"/>
              <a:t>University of South Florida</a:t>
            </a:r>
            <a:endParaRPr lang="en-US" sz="2400" dirty="0"/>
          </a:p>
          <a:p>
            <a:pPr lvl="1"/>
            <a:r>
              <a:rPr lang="en-US" sz="2400" dirty="0" smtClean="0"/>
              <a:t>University of Central Florida</a:t>
            </a:r>
          </a:p>
          <a:p>
            <a:pPr lvl="1"/>
            <a:r>
              <a:rPr lang="en-US" sz="2400" dirty="0" smtClean="0"/>
              <a:t>Florida Department of Health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9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400464"/>
              </p:ext>
            </p:extLst>
          </p:nvPr>
        </p:nvGraphicFramePr>
        <p:xfrm>
          <a:off x="390885" y="445699"/>
          <a:ext cx="11162581" cy="89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7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Impact</a:t>
                      </a:r>
                      <a:r>
                        <a:rPr lang="en-US" sz="3200" baseline="0" dirty="0" smtClean="0">
                          <a:latin typeface="Arial Black" panose="020B0A04020102020204" pitchFamily="34" charset="0"/>
                        </a:rPr>
                        <a:t> of AAHRPP?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3653" y="2101754"/>
            <a:ext cx="5049602" cy="46674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More formalized </a:t>
            </a:r>
            <a:r>
              <a:rPr lang="en-US" i="1" dirty="0" smtClean="0">
                <a:solidFill>
                  <a:srgbClr val="005496"/>
                </a:solidFill>
                <a:hlinkClick r:id="rId2"/>
              </a:rPr>
              <a:t>HRPP</a:t>
            </a:r>
            <a:r>
              <a:rPr lang="en-US" i="1" dirty="0" smtClean="0">
                <a:solidFill>
                  <a:srgbClr val="005496"/>
                </a:solidFill>
              </a:rPr>
              <a:t/>
            </a:r>
            <a:br>
              <a:rPr lang="en-US" i="1" dirty="0" smtClean="0">
                <a:solidFill>
                  <a:srgbClr val="005496"/>
                </a:solidFill>
              </a:rPr>
            </a:b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Better defined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Structure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Process</a:t>
            </a:r>
            <a:r>
              <a:rPr lang="en-US" dirty="0" smtClean="0"/>
              <a:t>, &amp;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Outcome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/>
              <a:t>More monitoring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00" y="1612054"/>
            <a:ext cx="5300866" cy="445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2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967732"/>
              </p:ext>
            </p:extLst>
          </p:nvPr>
        </p:nvGraphicFramePr>
        <p:xfrm>
          <a:off x="390885" y="445699"/>
          <a:ext cx="11162581" cy="89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7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Notable AAHRPP Changes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3652" y="1612054"/>
            <a:ext cx="10382781" cy="3516127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Required </a:t>
            </a:r>
            <a:r>
              <a:rPr lang="en-US" dirty="0" smtClean="0">
                <a:hlinkClick r:id="rId2"/>
              </a:rPr>
              <a:t>training</a:t>
            </a:r>
            <a:endParaRPr lang="en-US" dirty="0" smtClean="0"/>
          </a:p>
          <a:p>
            <a:r>
              <a:rPr lang="en-US" dirty="0" smtClean="0"/>
              <a:t>Vulnerable Subjects</a:t>
            </a:r>
          </a:p>
          <a:p>
            <a:r>
              <a:rPr lang="en-US" dirty="0" smtClean="0"/>
              <a:t>Reviewer responsibilities</a:t>
            </a:r>
          </a:p>
          <a:p>
            <a:r>
              <a:rPr lang="en-US" dirty="0" smtClean="0">
                <a:hlinkClick r:id="rId3"/>
              </a:rPr>
              <a:t>New Policies &amp; Guidelines</a:t>
            </a:r>
            <a:endParaRPr lang="en-US" dirty="0" smtClean="0"/>
          </a:p>
          <a:p>
            <a:r>
              <a:rPr lang="en-US" dirty="0" smtClean="0"/>
              <a:t>Evaluation of IRB members</a:t>
            </a:r>
          </a:p>
          <a:p>
            <a:r>
              <a:rPr lang="en-US" dirty="0"/>
              <a:t>Contract language </a:t>
            </a:r>
          </a:p>
        </p:txBody>
      </p:sp>
    </p:spTree>
    <p:extLst>
      <p:ext uri="{BB962C8B-B14F-4D97-AF65-F5344CB8AC3E}">
        <p14:creationId xmlns:p14="http://schemas.microsoft.com/office/powerpoint/2010/main" val="273998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747222"/>
              </p:ext>
            </p:extLst>
          </p:nvPr>
        </p:nvGraphicFramePr>
        <p:xfrm>
          <a:off x="390885" y="445699"/>
          <a:ext cx="11162581" cy="89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7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Contract</a:t>
                      </a:r>
                      <a:r>
                        <a:rPr lang="en-US" sz="3200" baseline="0" dirty="0" smtClean="0">
                          <a:latin typeface="Arial Black" panose="020B0A04020102020204" pitchFamily="34" charset="0"/>
                        </a:rPr>
                        <a:t> additions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3652" y="1612054"/>
            <a:ext cx="11231017" cy="5157164"/>
          </a:xfrm>
        </p:spPr>
        <p:txBody>
          <a:bodyPr>
            <a:normAutofit/>
          </a:bodyPr>
          <a:lstStyle/>
          <a:p>
            <a:r>
              <a:rPr lang="en-US" dirty="0" smtClean="0"/>
              <a:t>Sponsors must promptly report info that could</a:t>
            </a:r>
          </a:p>
          <a:p>
            <a:pPr lvl="1"/>
            <a:r>
              <a:rPr lang="en-US" dirty="0" smtClean="0"/>
              <a:t>Affect subject safety</a:t>
            </a:r>
          </a:p>
          <a:p>
            <a:pPr lvl="1"/>
            <a:r>
              <a:rPr lang="en-US" dirty="0" smtClean="0"/>
              <a:t>Influence conduct of study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Sponsors must DSMB reports to UF (with timeframe)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Sponsor must follow UF P&amp;P for publishing data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586648"/>
              </p:ext>
            </p:extLst>
          </p:nvPr>
        </p:nvGraphicFramePr>
        <p:xfrm>
          <a:off x="390885" y="445699"/>
          <a:ext cx="11162581" cy="89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7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Deficiencies</a:t>
                      </a:r>
                      <a:r>
                        <a:rPr lang="en-US" sz="3200" baseline="0" dirty="0" smtClean="0">
                          <a:latin typeface="Arial Black" panose="020B0A04020102020204" pitchFamily="34" charset="0"/>
                        </a:rPr>
                        <a:t> noted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3652" y="1612054"/>
            <a:ext cx="11231017" cy="5157164"/>
          </a:xfrm>
        </p:spPr>
        <p:txBody>
          <a:bodyPr>
            <a:normAutofit/>
          </a:bodyPr>
          <a:lstStyle/>
          <a:p>
            <a:r>
              <a:rPr lang="en-US" dirty="0" smtClean="0"/>
              <a:t>Unanticipated Problems</a:t>
            </a:r>
          </a:p>
          <a:p>
            <a:pPr lvl="1"/>
            <a:r>
              <a:rPr lang="en-US" dirty="0" smtClean="0"/>
              <a:t>Unexpected; Related to the protocol; New or increased risks to subjects or others</a:t>
            </a:r>
          </a:p>
          <a:p>
            <a:pPr lvl="2"/>
            <a:r>
              <a:rPr lang="en-US" dirty="0" smtClean="0"/>
              <a:t>Guideline: </a:t>
            </a:r>
            <a:r>
              <a:rPr lang="en-US" dirty="0" smtClean="0">
                <a:hlinkClick r:id="rId2"/>
              </a:rPr>
              <a:t>Unanticipated Problems Involving Risks to Subjects or Others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Consenting subjects who don’t speak/read English</a:t>
            </a:r>
          </a:p>
          <a:p>
            <a:pPr lvl="1"/>
            <a:r>
              <a:rPr lang="en-US" dirty="0" smtClean="0"/>
              <a:t>Translated consent for targeted populations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IRB Short form process (translator alone is insufficient)</a:t>
            </a:r>
          </a:p>
          <a:p>
            <a:pPr lvl="2"/>
            <a:r>
              <a:rPr lang="en-US" dirty="0" smtClean="0"/>
              <a:t>Guideline: </a:t>
            </a:r>
            <a:r>
              <a:rPr lang="en-US" dirty="0" smtClean="0">
                <a:hlinkClick r:id="rId3"/>
              </a:rPr>
              <a:t>Obtaining and Documenting Informed Consent of Subjects Who Do Not Speak or Read English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74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512715"/>
              </p:ext>
            </p:extLst>
          </p:nvPr>
        </p:nvGraphicFramePr>
        <p:xfrm>
          <a:off x="390885" y="445699"/>
          <a:ext cx="11162581" cy="89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7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What</a:t>
                      </a:r>
                      <a:r>
                        <a:rPr lang="en-US" sz="3200" baseline="0" dirty="0" smtClean="0">
                          <a:latin typeface="Arial Black" panose="020B0A04020102020204" pitchFamily="34" charset="0"/>
                        </a:rPr>
                        <a:t> else is new?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3652" y="1612054"/>
            <a:ext cx="11231017" cy="5157164"/>
          </a:xfrm>
        </p:spPr>
        <p:txBody>
          <a:bodyPr>
            <a:normAutofit/>
          </a:bodyPr>
          <a:lstStyle/>
          <a:p>
            <a:r>
              <a:rPr lang="en-US" dirty="0" smtClean="0"/>
              <a:t>Post Approval Survey</a:t>
            </a:r>
          </a:p>
          <a:p>
            <a:r>
              <a:rPr lang="en-US" dirty="0" smtClean="0"/>
              <a:t>Metrics</a:t>
            </a:r>
          </a:p>
          <a:p>
            <a:r>
              <a:rPr lang="en-US" dirty="0" smtClean="0"/>
              <a:t>No Response Reminder</a:t>
            </a:r>
          </a:p>
          <a:p>
            <a:r>
              <a:rPr lang="en-US" dirty="0"/>
              <a:t>International </a:t>
            </a:r>
            <a:r>
              <a:rPr lang="en-US" dirty="0" smtClean="0"/>
              <a:t>Form</a:t>
            </a:r>
          </a:p>
          <a:p>
            <a:r>
              <a:rPr lang="en-US" dirty="0" smtClean="0"/>
              <a:t>Other tools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6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180061"/>
              </p:ext>
            </p:extLst>
          </p:nvPr>
        </p:nvGraphicFramePr>
        <p:xfrm>
          <a:off x="390885" y="445699"/>
          <a:ext cx="11162581" cy="89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7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Post Approval Survey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3652" y="1612054"/>
            <a:ext cx="11231017" cy="51571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Initiated May 2017</a:t>
            </a:r>
          </a:p>
          <a:p>
            <a:r>
              <a:rPr lang="en-US" dirty="0"/>
              <a:t>UF </a:t>
            </a:r>
            <a:r>
              <a:rPr lang="en-US" dirty="0" err="1"/>
              <a:t>Qualtrics</a:t>
            </a:r>
            <a:r>
              <a:rPr lang="en-US" dirty="0"/>
              <a:t> survey  (QI, not research)</a:t>
            </a:r>
          </a:p>
          <a:p>
            <a:r>
              <a:rPr lang="en-US" dirty="0" err="1"/>
              <a:t>myIRB</a:t>
            </a:r>
            <a:r>
              <a:rPr lang="en-US" dirty="0"/>
              <a:t> emails link to study team after new study is approved</a:t>
            </a:r>
          </a:p>
          <a:p>
            <a:r>
              <a:rPr lang="en-US" dirty="0"/>
              <a:t>5 questions:</a:t>
            </a:r>
          </a:p>
          <a:p>
            <a:pPr lvl="1"/>
            <a:r>
              <a:rPr lang="en-US" dirty="0"/>
              <a:t>Which IRB?</a:t>
            </a:r>
          </a:p>
          <a:p>
            <a:pPr lvl="1"/>
            <a:r>
              <a:rPr lang="en-US" dirty="0"/>
              <a:t>Rate our service: staff, reviewers, </a:t>
            </a:r>
            <a:r>
              <a:rPr lang="en-US" dirty="0" err="1"/>
              <a:t>myIRB</a:t>
            </a:r>
            <a:r>
              <a:rPr lang="en-US" dirty="0"/>
              <a:t>, timeliness of review</a:t>
            </a:r>
          </a:p>
          <a:p>
            <a:pPr lvl="1"/>
            <a:r>
              <a:rPr lang="en-US" dirty="0"/>
              <a:t>Problems / suggestions for improvement (open text)</a:t>
            </a:r>
          </a:p>
          <a:p>
            <a:pPr lvl="1"/>
            <a:r>
              <a:rPr lang="en-US" dirty="0"/>
              <a:t>Positive experiences (open text)</a:t>
            </a:r>
          </a:p>
          <a:p>
            <a:pPr lvl="1"/>
            <a:r>
              <a:rPr lang="en-US" dirty="0"/>
              <a:t>Anonymous, but can choose to provide contact info if we have questions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14093</TotalTime>
  <Words>533</Words>
  <Application>Microsoft Office PowerPoint</Application>
  <PresentationFormat>Widescreen</PresentationFormat>
  <Paragraphs>145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Palatino Linotype</vt:lpstr>
      <vt:lpstr>Verdana</vt:lpstr>
      <vt:lpstr>Office Theme</vt:lpstr>
      <vt:lpstr>AAHRPP  + IRB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Technology Support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NPRM Overview</dc:title>
  <dc:creator>Farb,Dianne</dc:creator>
  <cp:lastModifiedBy>Braxton, April Nicole</cp:lastModifiedBy>
  <cp:revision>160</cp:revision>
  <cp:lastPrinted>2017-02-16T21:20:07Z</cp:lastPrinted>
  <dcterms:created xsi:type="dcterms:W3CDTF">2015-11-30T19:33:17Z</dcterms:created>
  <dcterms:modified xsi:type="dcterms:W3CDTF">2018-02-28T15:18:16Z</dcterms:modified>
</cp:coreProperties>
</file>