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4"/>
  </p:notesMasterIdLst>
  <p:handoutMasterIdLst>
    <p:handoutMasterId r:id="rId15"/>
  </p:handoutMasterIdLst>
  <p:sldIdLst>
    <p:sldId id="258" r:id="rId2"/>
    <p:sldId id="259" r:id="rId3"/>
    <p:sldId id="257" r:id="rId4"/>
    <p:sldId id="283" r:id="rId5"/>
    <p:sldId id="256" r:id="rId6"/>
    <p:sldId id="287" r:id="rId7"/>
    <p:sldId id="288" r:id="rId8"/>
    <p:sldId id="284" r:id="rId9"/>
    <p:sldId id="285" r:id="rId10"/>
    <p:sldId id="272" r:id="rId11"/>
    <p:sldId id="276" r:id="rId12"/>
    <p:sldId id="274" r:id="rId1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p:cViewPr varScale="1">
        <p:scale>
          <a:sx n="98" d="100"/>
          <a:sy n="98" d="100"/>
        </p:scale>
        <p:origin x="-288"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2611"/>
          </a:xfrm>
          <a:prstGeom prst="rect">
            <a:avLst/>
          </a:prstGeom>
        </p:spPr>
        <p:txBody>
          <a:bodyPr vert="horz" lIns="92301" tIns="46151" rIns="92301" bIns="46151" rtlCol="0"/>
          <a:lstStyle>
            <a:lvl1pPr algn="r">
              <a:defRPr sz="1200"/>
            </a:lvl1pPr>
          </a:lstStyle>
          <a:p>
            <a:fld id="{9B6ACAE5-ADC0-409F-9BD0-8826241C713A}" type="datetimeFigureOut">
              <a:rPr lang="en-US" smtClean="0"/>
              <a:t>4/1/15</a:t>
            </a:fld>
            <a:endParaRPr lang="en-US"/>
          </a:p>
        </p:txBody>
      </p:sp>
      <p:sp>
        <p:nvSpPr>
          <p:cNvPr id="4" name="Footer Placeholder 3"/>
          <p:cNvSpPr>
            <a:spLocks noGrp="1"/>
          </p:cNvSpPr>
          <p:nvPr>
            <p:ph type="ftr" sz="quarter" idx="2"/>
          </p:nvPr>
        </p:nvSpPr>
        <p:spPr>
          <a:xfrm>
            <a:off x="0" y="8757591"/>
            <a:ext cx="3004820" cy="462610"/>
          </a:xfrm>
          <a:prstGeom prst="rect">
            <a:avLst/>
          </a:prstGeom>
        </p:spPr>
        <p:txBody>
          <a:bodyPr vert="horz" lIns="92301" tIns="46151" rIns="92301"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1"/>
            <a:ext cx="3004820" cy="462610"/>
          </a:xfrm>
          <a:prstGeom prst="rect">
            <a:avLst/>
          </a:prstGeom>
        </p:spPr>
        <p:txBody>
          <a:bodyPr vert="horz" lIns="92301" tIns="46151" rIns="92301" bIns="46151" rtlCol="0" anchor="b"/>
          <a:lstStyle>
            <a:lvl1pPr algn="r">
              <a:defRPr sz="1200"/>
            </a:lvl1pPr>
          </a:lstStyle>
          <a:p>
            <a:fld id="{65AC9B62-5872-4F51-A91A-1F481890F851}" type="slidenum">
              <a:rPr lang="en-US" smtClean="0"/>
              <a:t>‹#›</a:t>
            </a:fld>
            <a:endParaRPr lang="en-US"/>
          </a:p>
        </p:txBody>
      </p:sp>
    </p:spTree>
    <p:extLst>
      <p:ext uri="{BB962C8B-B14F-4D97-AF65-F5344CB8AC3E}">
        <p14:creationId xmlns:p14="http://schemas.microsoft.com/office/powerpoint/2010/main" val="3543296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idx="1"/>
          </p:nvPr>
        </p:nvSpPr>
        <p:spPr>
          <a:xfrm>
            <a:off x="3927183" y="0"/>
            <a:ext cx="3005448" cy="461325"/>
          </a:xfrm>
          <a:prstGeom prst="rect">
            <a:avLst/>
          </a:prstGeom>
        </p:spPr>
        <p:txBody>
          <a:bodyPr vert="horz" lIns="90580" tIns="45290" rIns="90580" bIns="45290" rtlCol="0"/>
          <a:lstStyle>
            <a:lvl1pPr algn="r">
              <a:defRPr sz="1200"/>
            </a:lvl1pPr>
          </a:lstStyle>
          <a:p>
            <a:fld id="{777E45CE-15D6-F144-9A97-37A0EB7E4051}" type="datetimeFigureOut">
              <a:rPr lang="en-US" smtClean="0"/>
              <a:t>4/1/15</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0580" tIns="45290" rIns="90580" bIns="45290" rtlCol="0" anchor="ctr"/>
          <a:lstStyle/>
          <a:p>
            <a:endParaRPr lang="en-US"/>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0580" tIns="45290" rIns="90580" bIns="452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0580" tIns="45290" rIns="90580" bIns="45290" rtlCol="0" anchor="b"/>
          <a:lstStyle>
            <a:lvl1pPr algn="r">
              <a:defRPr sz="1200"/>
            </a:lvl1pPr>
          </a:lstStyle>
          <a:p>
            <a:fld id="{534EC734-A023-5C4C-8E2B-D7F8F5007F47}" type="slidenum">
              <a:rPr lang="en-US" smtClean="0"/>
              <a:t>‹#›</a:t>
            </a:fld>
            <a:endParaRPr lang="en-US"/>
          </a:p>
        </p:txBody>
      </p:sp>
    </p:spTree>
    <p:extLst>
      <p:ext uri="{BB962C8B-B14F-4D97-AF65-F5344CB8AC3E}">
        <p14:creationId xmlns:p14="http://schemas.microsoft.com/office/powerpoint/2010/main" val="1354368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C734-A023-5C4C-8E2B-D7F8F5007F47}" type="slidenum">
              <a:rPr lang="en-US" smtClean="0"/>
              <a:t>1</a:t>
            </a:fld>
            <a:endParaRPr lang="en-US"/>
          </a:p>
        </p:txBody>
      </p:sp>
    </p:spTree>
    <p:extLst>
      <p:ext uri="{BB962C8B-B14F-4D97-AF65-F5344CB8AC3E}">
        <p14:creationId xmlns:p14="http://schemas.microsoft.com/office/powerpoint/2010/main" val="265470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C734-A023-5C4C-8E2B-D7F8F5007F47}" type="slidenum">
              <a:rPr lang="en-US" smtClean="0"/>
              <a:t>2</a:t>
            </a:fld>
            <a:endParaRPr lang="en-US"/>
          </a:p>
        </p:txBody>
      </p:sp>
    </p:spTree>
    <p:extLst>
      <p:ext uri="{BB962C8B-B14F-4D97-AF65-F5344CB8AC3E}">
        <p14:creationId xmlns:p14="http://schemas.microsoft.com/office/powerpoint/2010/main" val="14756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C734-A023-5C4C-8E2B-D7F8F5007F47}" type="slidenum">
              <a:rPr lang="en-US" smtClean="0"/>
              <a:t>3</a:t>
            </a:fld>
            <a:endParaRPr lang="en-US"/>
          </a:p>
        </p:txBody>
      </p:sp>
    </p:spTree>
    <p:extLst>
      <p:ext uri="{BB962C8B-B14F-4D97-AF65-F5344CB8AC3E}">
        <p14:creationId xmlns:p14="http://schemas.microsoft.com/office/powerpoint/2010/main" val="320499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C734-A023-5C4C-8E2B-D7F8F5007F47}" type="slidenum">
              <a:rPr lang="en-US" smtClean="0"/>
              <a:t>4</a:t>
            </a:fld>
            <a:endParaRPr lang="en-US"/>
          </a:p>
        </p:txBody>
      </p:sp>
    </p:spTree>
    <p:extLst>
      <p:ext uri="{BB962C8B-B14F-4D97-AF65-F5344CB8AC3E}">
        <p14:creationId xmlns:p14="http://schemas.microsoft.com/office/powerpoint/2010/main" val="310258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C734-A023-5C4C-8E2B-D7F8F5007F47}" type="slidenum">
              <a:rPr lang="en-US" smtClean="0"/>
              <a:t>5</a:t>
            </a:fld>
            <a:endParaRPr lang="en-US"/>
          </a:p>
        </p:txBody>
      </p:sp>
    </p:spTree>
    <p:extLst>
      <p:ext uri="{BB962C8B-B14F-4D97-AF65-F5344CB8AC3E}">
        <p14:creationId xmlns:p14="http://schemas.microsoft.com/office/powerpoint/2010/main" val="64157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425512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9AB73-8147-44AA-B93B-83C92A34B747}"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2677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311690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387768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217653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19AB73-8147-44AA-B93B-83C92A34B747}" type="datetimeFigureOut">
              <a:rPr lang="en-US" smtClean="0"/>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153278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19AB73-8147-44AA-B93B-83C92A34B747}" type="datetimeFigureOut">
              <a:rPr lang="en-US" smtClean="0"/>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2490954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4005819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130072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377005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AB73-8147-44AA-B93B-83C92A34B747}"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30835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19AB73-8147-44AA-B93B-83C92A34B747}"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14459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19AB73-8147-44AA-B93B-83C92A34B747}" type="datetimeFigureOut">
              <a:rPr lang="en-US" smtClean="0"/>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6777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19AB73-8147-44AA-B93B-83C92A34B747}" type="datetimeFigureOut">
              <a:rPr lang="en-US" smtClean="0"/>
              <a:t>4/1/15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346007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D19AB73-8147-44AA-B93B-83C92A34B747}" type="datetimeFigureOut">
              <a:rPr lang="en-US" smtClean="0"/>
              <a:t>4/1/15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258030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9AB73-8147-44AA-B93B-83C92A34B747}"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29051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9AB73-8147-44AA-B93B-83C92A34B747}"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FD62454-364A-4D6E-ABAE-C4C3B0CCC801}" type="slidenum">
              <a:rPr lang="en-US" smtClean="0"/>
              <a:t>‹#›</a:t>
            </a:fld>
            <a:endParaRPr lang="en-US"/>
          </a:p>
        </p:txBody>
      </p:sp>
    </p:spTree>
    <p:extLst>
      <p:ext uri="{BB962C8B-B14F-4D97-AF65-F5344CB8AC3E}">
        <p14:creationId xmlns:p14="http://schemas.microsoft.com/office/powerpoint/2010/main" val="256522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D19AB73-8147-44AA-B93B-83C92A34B747}" type="datetimeFigureOut">
              <a:rPr lang="en-US" smtClean="0"/>
              <a:t>4/1/15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FD62454-364A-4D6E-ABAE-C4C3B0CCC801}" type="slidenum">
              <a:rPr lang="en-US" smtClean="0"/>
              <a:t>‹#›</a:t>
            </a:fld>
            <a:endParaRPr lang="en-US"/>
          </a:p>
        </p:txBody>
      </p:sp>
    </p:spTree>
    <p:extLst>
      <p:ext uri="{BB962C8B-B14F-4D97-AF65-F5344CB8AC3E}">
        <p14:creationId xmlns:p14="http://schemas.microsoft.com/office/powerpoint/2010/main" val="11419265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242" y="2733709"/>
            <a:ext cx="6195358" cy="1373070"/>
          </a:xfrm>
        </p:spPr>
        <p:txBody>
          <a:bodyPr>
            <a:normAutofit fontScale="90000"/>
          </a:bodyPr>
          <a:lstStyle/>
          <a:p>
            <a:r>
              <a:rPr lang="en-US" dirty="0" smtClean="0"/>
              <a:t>College of Education</a:t>
            </a:r>
            <a:br>
              <a:rPr lang="en-US" dirty="0" smtClean="0"/>
            </a:br>
            <a:r>
              <a:rPr lang="en-US" dirty="0" smtClean="0"/>
              <a:t> </a:t>
            </a:r>
            <a:br>
              <a:rPr lang="en-US" dirty="0" smtClean="0"/>
            </a:br>
            <a:r>
              <a:rPr lang="en-US" sz="4400" dirty="0" smtClean="0"/>
              <a:t>Spring Faculty Meeting</a:t>
            </a:r>
            <a:br>
              <a:rPr lang="en-US" sz="4400" dirty="0" smtClean="0"/>
            </a:br>
            <a:endParaRPr lang="en-US" sz="4400" dirty="0"/>
          </a:p>
        </p:txBody>
      </p:sp>
      <p:sp>
        <p:nvSpPr>
          <p:cNvPr id="3" name="Subtitle 2"/>
          <p:cNvSpPr>
            <a:spLocks noGrp="1"/>
          </p:cNvSpPr>
          <p:nvPr>
            <p:ph type="subTitle" idx="1"/>
          </p:nvPr>
        </p:nvSpPr>
        <p:spPr/>
        <p:txBody>
          <a:bodyPr>
            <a:normAutofit fontScale="77500" lnSpcReduction="20000"/>
          </a:bodyPr>
          <a:lstStyle/>
          <a:p>
            <a:r>
              <a:rPr lang="en-US" dirty="0" smtClean="0"/>
              <a:t>February 23, 2015</a:t>
            </a:r>
          </a:p>
          <a:p>
            <a:r>
              <a:rPr lang="en-US" dirty="0" smtClean="0"/>
              <a:t>3:00pm – 4:30pm</a:t>
            </a:r>
          </a:p>
          <a:p>
            <a:r>
              <a:rPr lang="en-US" dirty="0" smtClean="0"/>
              <a:t>Terrace Room</a:t>
            </a:r>
            <a:endParaRPr lang="en-US" dirty="0"/>
          </a:p>
        </p:txBody>
      </p:sp>
    </p:spTree>
    <p:extLst>
      <p:ext uri="{BB962C8B-B14F-4D97-AF65-F5344CB8AC3E}">
        <p14:creationId xmlns:p14="http://schemas.microsoft.com/office/powerpoint/2010/main" val="19455602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Dean’s Report</a:t>
            </a:r>
            <a:endParaRPr lang="en-US" dirty="0"/>
          </a:p>
        </p:txBody>
      </p:sp>
      <p:sp>
        <p:nvSpPr>
          <p:cNvPr id="3" name="Text Placeholder 2"/>
          <p:cNvSpPr>
            <a:spLocks noGrp="1"/>
          </p:cNvSpPr>
          <p:nvPr>
            <p:ph type="body" idx="1"/>
          </p:nvPr>
        </p:nvSpPr>
        <p:spPr>
          <a:xfrm>
            <a:off x="531639" y="4232173"/>
            <a:ext cx="6889150" cy="644628"/>
          </a:xfrm>
        </p:spPr>
        <p:txBody>
          <a:bodyPr/>
          <a:lstStyle/>
          <a:p>
            <a:r>
              <a:rPr lang="en-US" dirty="0" smtClean="0"/>
              <a:t>	Glenn Good</a:t>
            </a:r>
          </a:p>
          <a:p>
            <a:endParaRPr lang="en-US" dirty="0"/>
          </a:p>
        </p:txBody>
      </p:sp>
    </p:spTree>
    <p:extLst>
      <p:ext uri="{BB962C8B-B14F-4D97-AF65-F5344CB8AC3E}">
        <p14:creationId xmlns:p14="http://schemas.microsoft.com/office/powerpoint/2010/main" val="4211312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 Discussion</a:t>
            </a:r>
            <a:endParaRPr lang="en-US" dirty="0"/>
          </a:p>
        </p:txBody>
      </p:sp>
    </p:spTree>
    <p:extLst>
      <p:ext uri="{BB962C8B-B14F-4D97-AF65-F5344CB8AC3E}">
        <p14:creationId xmlns:p14="http://schemas.microsoft.com/office/powerpoint/2010/main" val="21273829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2438400"/>
            <a:ext cx="4038600" cy="4056629"/>
          </a:xfrm>
          <a:prstGeom prst="rect">
            <a:avLst/>
          </a:prstGeom>
        </p:spPr>
      </p:pic>
    </p:spTree>
    <p:extLst>
      <p:ext uri="{BB962C8B-B14F-4D97-AF65-F5344CB8AC3E}">
        <p14:creationId xmlns:p14="http://schemas.microsoft.com/office/powerpoint/2010/main" val="1804313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33400" y="2133600"/>
            <a:ext cx="8001000" cy="4495800"/>
          </a:xfrm>
        </p:spPr>
        <p:txBody>
          <a:bodyPr>
            <a:normAutofit/>
          </a:bodyPr>
          <a:lstStyle/>
          <a:p>
            <a:r>
              <a:rPr lang="en-US" dirty="0" smtClean="0"/>
              <a:t>Welcome</a:t>
            </a:r>
          </a:p>
          <a:p>
            <a:endParaRPr lang="en-US" dirty="0" smtClean="0"/>
          </a:p>
          <a:p>
            <a:r>
              <a:rPr lang="en-US" dirty="0" smtClean="0"/>
              <a:t>FPC Actions 2014-2015 		James </a:t>
            </a:r>
            <a:r>
              <a:rPr lang="en-US" dirty="0" err="1" smtClean="0"/>
              <a:t>McLeskey</a:t>
            </a:r>
            <a:endParaRPr lang="en-US" dirty="0" smtClean="0"/>
          </a:p>
          <a:p>
            <a:r>
              <a:rPr lang="en-US" dirty="0" smtClean="0"/>
              <a:t>FPC Issues for 2015-2016		Albert </a:t>
            </a:r>
            <a:r>
              <a:rPr lang="en-US" dirty="0" err="1" smtClean="0"/>
              <a:t>Ritzhaupt</a:t>
            </a:r>
            <a:r>
              <a:rPr lang="en-US" dirty="0" smtClean="0"/>
              <a:t> &amp;</a:t>
            </a:r>
            <a:br>
              <a:rPr lang="en-US" dirty="0" smtClean="0"/>
            </a:br>
            <a:r>
              <a:rPr lang="en-US" dirty="0" smtClean="0"/>
              <a:t>								Ana Puig</a:t>
            </a:r>
          </a:p>
          <a:p>
            <a:r>
              <a:rPr lang="en-US" dirty="0" smtClean="0"/>
              <a:t>Constitutional Amendment	</a:t>
            </a:r>
          </a:p>
          <a:p>
            <a:endParaRPr lang="en-US" dirty="0" smtClean="0"/>
          </a:p>
          <a:p>
            <a:r>
              <a:rPr lang="en-US" dirty="0"/>
              <a:t>Dean’s Report 			</a:t>
            </a:r>
            <a:r>
              <a:rPr lang="en-US" dirty="0" smtClean="0"/>
              <a:t>	Glenn Good</a:t>
            </a:r>
          </a:p>
          <a:p>
            <a:pPr marL="0" indent="0">
              <a:buNone/>
            </a:pPr>
            <a:endParaRPr lang="en-US" dirty="0" smtClean="0"/>
          </a:p>
          <a:p>
            <a:r>
              <a:rPr lang="en-US" dirty="0" smtClean="0"/>
              <a:t>Open discussion</a:t>
            </a:r>
          </a:p>
        </p:txBody>
      </p:sp>
    </p:spTree>
    <p:extLst>
      <p:ext uri="{BB962C8B-B14F-4D97-AF65-F5344CB8AC3E}">
        <p14:creationId xmlns:p14="http://schemas.microsoft.com/office/powerpoint/2010/main" val="18312611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4479333" y="2667000"/>
            <a:ext cx="1275670" cy="1428750"/>
          </a:xfrm>
          <a:prstGeom prst="rect">
            <a:avLst/>
          </a:prstGeom>
        </p:spPr>
      </p:pic>
      <p:pic>
        <p:nvPicPr>
          <p:cNvPr id="39" name="Picture 38"/>
          <p:cNvPicPr>
            <a:picLocks noChangeAspect="1"/>
          </p:cNvPicPr>
          <p:nvPr/>
        </p:nvPicPr>
        <p:blipFill>
          <a:blip r:embed="rId4"/>
          <a:stretch>
            <a:fillRect/>
          </a:stretch>
        </p:blipFill>
        <p:spPr>
          <a:xfrm>
            <a:off x="2190750" y="4267200"/>
            <a:ext cx="1200667" cy="1586067"/>
          </a:xfrm>
          <a:prstGeom prst="rect">
            <a:avLst/>
          </a:prstGeom>
        </p:spPr>
      </p:pic>
      <p:sp>
        <p:nvSpPr>
          <p:cNvPr id="40" name="Rectangle 39"/>
          <p:cNvSpPr/>
          <p:nvPr/>
        </p:nvSpPr>
        <p:spPr>
          <a:xfrm>
            <a:off x="3352800" y="1002801"/>
            <a:ext cx="5791200" cy="830997"/>
          </a:xfrm>
          <a:prstGeom prst="rect">
            <a:avLst/>
          </a:prstGeom>
          <a:noFill/>
        </p:spPr>
        <p:txBody>
          <a:bodyPr wrap="square" lIns="91440" tIns="45720" rIns="91440" bIns="45720">
            <a:spAutoFit/>
          </a:bodyPr>
          <a:lstStyle/>
          <a:p>
            <a:pPr algn="ctr"/>
            <a:r>
              <a:rPr lang="en-US" sz="4800" b="1" cap="none" spc="0" dirty="0" smtClean="0">
                <a:ln w="22225">
                  <a:solidFill>
                    <a:schemeClr val="accent2"/>
                  </a:solidFill>
                  <a:prstDash val="solid"/>
                </a:ln>
                <a:solidFill>
                  <a:schemeClr val="accent2">
                    <a:lumMod val="40000"/>
                    <a:lumOff val="60000"/>
                  </a:schemeClr>
                </a:solidFill>
                <a:effectLst/>
              </a:rPr>
              <a:t>FPC 2014-2015</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2" name="Picture 1"/>
          <p:cNvPicPr>
            <a:picLocks noChangeAspect="1"/>
          </p:cNvPicPr>
          <p:nvPr/>
        </p:nvPicPr>
        <p:blipFill>
          <a:blip r:embed="rId5"/>
          <a:stretch>
            <a:fillRect/>
          </a:stretch>
        </p:blipFill>
        <p:spPr>
          <a:xfrm>
            <a:off x="5897457" y="2667000"/>
            <a:ext cx="1428750" cy="1428750"/>
          </a:xfrm>
          <a:prstGeom prst="rect">
            <a:avLst/>
          </a:prstGeom>
        </p:spPr>
      </p:pic>
      <p:pic>
        <p:nvPicPr>
          <p:cNvPr id="34" name="Picture 33"/>
          <p:cNvPicPr>
            <a:picLocks noChangeAspect="1"/>
          </p:cNvPicPr>
          <p:nvPr/>
        </p:nvPicPr>
        <p:blipFill>
          <a:blip r:embed="rId6"/>
          <a:stretch>
            <a:fillRect/>
          </a:stretch>
        </p:blipFill>
        <p:spPr>
          <a:xfrm>
            <a:off x="1882230" y="2670672"/>
            <a:ext cx="1128187" cy="1425078"/>
          </a:xfrm>
          <a:prstGeom prst="rect">
            <a:avLst/>
          </a:prstGeom>
        </p:spPr>
      </p:pic>
      <p:pic>
        <p:nvPicPr>
          <p:cNvPr id="2050" name="Picture 2" descr="http://education.ufl.edu/faculty/files/2011/01/McLeskey-Jam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871" y="152400"/>
            <a:ext cx="2027238" cy="2027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ducation.ufl.edu/faculty/files/2011/01/Ana-Puig-color-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152400"/>
            <a:ext cx="1536627" cy="20272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ducation.ufl.edu/research-evaluation-methods/files/2013/11/IMG_1327-e138505852456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667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ducation.ufl.edu/faculty/files/2011/01/Smith-Adcock-242x3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4354" y="2667000"/>
            <a:ext cx="1152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education.ufl.edu/faculty/files/2011/01/Elayne-Colon1-241x3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9832" y="2667000"/>
            <a:ext cx="1147763"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lbert Ritzhaup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267200"/>
            <a:ext cx="126682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indelar, Pau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3342" y="4267200"/>
            <a:ext cx="1581151"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K_ZE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4945" y="4267200"/>
            <a:ext cx="1194763" cy="1565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ducation.ufl.edu/faculty/files/2011/01/Zhihui-Fang-2-300x29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6419" y="4269602"/>
            <a:ext cx="1556600" cy="153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931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College Committees</a:t>
            </a:r>
            <a:endParaRPr lang="en-US" dirty="0"/>
          </a:p>
        </p:txBody>
      </p:sp>
      <p:sp>
        <p:nvSpPr>
          <p:cNvPr id="2" name="Content Placeholder 1"/>
          <p:cNvSpPr>
            <a:spLocks noGrp="1"/>
          </p:cNvSpPr>
          <p:nvPr>
            <p:ph sz="half" idx="1"/>
          </p:nvPr>
        </p:nvSpPr>
        <p:spPr>
          <a:xfrm>
            <a:off x="228600" y="2336872"/>
            <a:ext cx="3662699" cy="4063927"/>
          </a:xfrm>
        </p:spPr>
        <p:txBody>
          <a:bodyPr>
            <a:normAutofit/>
          </a:bodyPr>
          <a:lstStyle/>
          <a:p>
            <a:r>
              <a:rPr lang="en-US" dirty="0" smtClean="0"/>
              <a:t>Budgetary Affairs</a:t>
            </a:r>
          </a:p>
          <a:p>
            <a:r>
              <a:rPr lang="en-US" dirty="0" smtClean="0"/>
              <a:t>Curriculum</a:t>
            </a:r>
          </a:p>
          <a:p>
            <a:r>
              <a:rPr lang="en-US" dirty="0" smtClean="0"/>
              <a:t>Diversity</a:t>
            </a:r>
          </a:p>
          <a:p>
            <a:r>
              <a:rPr lang="en-US" dirty="0" smtClean="0"/>
              <a:t>Faculty Affairs</a:t>
            </a:r>
          </a:p>
          <a:p>
            <a:r>
              <a:rPr lang="en-US" dirty="0" smtClean="0"/>
              <a:t>Lectures, Seminars &amp; Awards</a:t>
            </a:r>
          </a:p>
          <a:p>
            <a:r>
              <a:rPr lang="en-US" dirty="0" smtClean="0"/>
              <a:t>Long Range Planning</a:t>
            </a:r>
          </a:p>
          <a:p>
            <a:r>
              <a:rPr lang="en-US" dirty="0" smtClean="0"/>
              <a:t>Research</a:t>
            </a:r>
          </a:p>
          <a:p>
            <a:r>
              <a:rPr lang="en-US" dirty="0" smtClean="0"/>
              <a:t>Technology &amp; DE</a:t>
            </a:r>
            <a:endParaRPr lang="en-US" dirty="0"/>
          </a:p>
        </p:txBody>
      </p:sp>
      <p:sp>
        <p:nvSpPr>
          <p:cNvPr id="3" name="Content Placeholder 2"/>
          <p:cNvSpPr>
            <a:spLocks noGrp="1"/>
          </p:cNvSpPr>
          <p:nvPr>
            <p:ph sz="half" idx="2"/>
          </p:nvPr>
        </p:nvSpPr>
        <p:spPr/>
        <p:txBody>
          <a:bodyPr>
            <a:normAutofit/>
          </a:bodyPr>
          <a:lstStyle/>
          <a:p>
            <a:r>
              <a:rPr lang="en-US" dirty="0" smtClean="0"/>
              <a:t>Professional Development Leave</a:t>
            </a:r>
          </a:p>
          <a:p>
            <a:r>
              <a:rPr lang="en-US" dirty="0" smtClean="0"/>
              <a:t>Sabbatical Leave</a:t>
            </a:r>
          </a:p>
          <a:p>
            <a:r>
              <a:rPr lang="en-US" dirty="0" smtClean="0"/>
              <a:t>Promotion &amp; Tenure</a:t>
            </a:r>
          </a:p>
          <a:p>
            <a:r>
              <a:rPr lang="en-US" dirty="0" smtClean="0"/>
              <a:t>UF Senate</a:t>
            </a:r>
          </a:p>
          <a:p>
            <a:pPr marL="0" indent="0">
              <a:buNone/>
            </a:pPr>
            <a:endParaRPr lang="en-US" dirty="0"/>
          </a:p>
        </p:txBody>
      </p:sp>
    </p:spTree>
    <p:extLst>
      <p:ext uri="{BB962C8B-B14F-4D97-AF65-F5344CB8AC3E}">
        <p14:creationId xmlns:p14="http://schemas.microsoft.com/office/powerpoint/2010/main" val="4153082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990758"/>
              </p:ext>
            </p:extLst>
          </p:nvPr>
        </p:nvGraphicFramePr>
        <p:xfrm>
          <a:off x="6427" y="0"/>
          <a:ext cx="9137573" cy="6858000"/>
        </p:xfrm>
        <a:graphic>
          <a:graphicData uri="http://schemas.openxmlformats.org/drawingml/2006/table">
            <a:tbl>
              <a:tblPr firstRow="1" firstCol="1" bandRow="1">
                <a:tableStyleId>{5C22544A-7EE6-4342-B048-85BDC9FD1C3A}</a:tableStyleId>
              </a:tblPr>
              <a:tblGrid>
                <a:gridCol w="1385404"/>
                <a:gridCol w="1934575"/>
                <a:gridCol w="1934575"/>
                <a:gridCol w="1934575"/>
                <a:gridCol w="1948444"/>
              </a:tblGrid>
              <a:tr h="360948">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FPC Representative</a:t>
                      </a:r>
                    </a:p>
                    <a:p>
                      <a:pPr marL="0" marR="0">
                        <a:spcBef>
                          <a:spcPts val="0"/>
                        </a:spcBef>
                        <a:spcAft>
                          <a:spcPts val="0"/>
                        </a:spcAft>
                      </a:pPr>
                      <a:r>
                        <a:rPr lang="en-US" sz="1100">
                          <a:effectLst/>
                        </a:rPr>
                        <a:t>Dean’s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HDOSE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SESPECS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STL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902369">
                <a:tc>
                  <a:txBody>
                    <a:bodyPr/>
                    <a:lstStyle/>
                    <a:p>
                      <a:pPr marL="0" marR="0">
                        <a:spcBef>
                          <a:spcPts val="0"/>
                        </a:spcBef>
                        <a:spcAft>
                          <a:spcPts val="0"/>
                        </a:spcAft>
                      </a:pPr>
                      <a:r>
                        <a:rPr lang="en-US" sz="1100">
                          <a:effectLst/>
                        </a:rPr>
                        <a:t>FPC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James </a:t>
                      </a:r>
                      <a:r>
                        <a:rPr lang="en-US" sz="1100" dirty="0" err="1" smtClean="0">
                          <a:effectLst/>
                        </a:rPr>
                        <a:t>McLeskey</a:t>
                      </a:r>
                      <a:r>
                        <a:rPr lang="en-US" sz="1100" dirty="0" smtClean="0">
                          <a:effectLst/>
                        </a:rPr>
                        <a:t>*</a:t>
                      </a:r>
                      <a:endParaRPr lang="en-US" sz="1100" dirty="0">
                        <a:effectLst/>
                      </a:endParaRPr>
                    </a:p>
                    <a:p>
                      <a:pPr marL="0" marR="0">
                        <a:spcBef>
                          <a:spcPts val="0"/>
                        </a:spcBef>
                        <a:spcAft>
                          <a:spcPts val="0"/>
                        </a:spcAft>
                      </a:pPr>
                      <a:r>
                        <a:rPr lang="en-US" sz="1100" dirty="0">
                          <a:effectLst/>
                        </a:rPr>
                        <a:t>Ana Puig (FPC Secretary)</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Dean: Good, Dana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Jann MacInnes (1)</a:t>
                      </a:r>
                    </a:p>
                    <a:p>
                      <a:pPr marL="0" marR="0">
                        <a:spcBef>
                          <a:spcPts val="0"/>
                        </a:spcBef>
                        <a:spcAft>
                          <a:spcPts val="0"/>
                        </a:spcAft>
                      </a:pPr>
                      <a:r>
                        <a:rPr lang="en-US" sz="1100">
                          <a:effectLst/>
                        </a:rPr>
                        <a:t>Jacqueline Swank (1)</a:t>
                      </a:r>
                    </a:p>
                    <a:p>
                      <a:pPr marL="0" marR="0">
                        <a:spcBef>
                          <a:spcPts val="0"/>
                        </a:spcBef>
                        <a:spcAft>
                          <a:spcPts val="0"/>
                        </a:spcAft>
                      </a:pPr>
                      <a:r>
                        <a:rPr lang="en-US" sz="1100">
                          <a:effectLst/>
                        </a:rPr>
                        <a:t>Ana Puig (2)</a:t>
                      </a:r>
                    </a:p>
                    <a:p>
                      <a:pPr marL="0" marR="0">
                        <a:spcBef>
                          <a:spcPts val="0"/>
                        </a:spcBef>
                        <a:spcAft>
                          <a:spcPts val="0"/>
                        </a:spcAft>
                      </a:pPr>
                      <a:r>
                        <a:rPr lang="en-US" sz="1100">
                          <a:effectLst/>
                        </a:rPr>
                        <a:t>Sondra Smith (2)</a:t>
                      </a:r>
                    </a:p>
                    <a:p>
                      <a:pPr marL="0" marR="0">
                        <a:spcBef>
                          <a:spcPts val="0"/>
                        </a:spcBef>
                        <a:spcAft>
                          <a:spcPts val="0"/>
                        </a:spcAft>
                      </a:pPr>
                      <a:r>
                        <a:rPr lang="en-US" sz="1100">
                          <a:effectLst/>
                        </a:rPr>
                        <a:t>Patricia Hurff (Alt)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Diana Joyce Beaulieu (1)</a:t>
                      </a:r>
                    </a:p>
                    <a:p>
                      <a:pPr marL="0" marR="0">
                        <a:spcBef>
                          <a:spcPts val="0"/>
                        </a:spcBef>
                        <a:spcAft>
                          <a:spcPts val="0"/>
                        </a:spcAft>
                      </a:pPr>
                      <a:r>
                        <a:rPr lang="en-US" sz="1100">
                          <a:effectLst/>
                        </a:rPr>
                        <a:t>Linda Lombardino (1)</a:t>
                      </a:r>
                    </a:p>
                    <a:p>
                      <a:pPr marL="0" marR="0">
                        <a:spcBef>
                          <a:spcPts val="0"/>
                        </a:spcBef>
                        <a:spcAft>
                          <a:spcPts val="0"/>
                        </a:spcAft>
                      </a:pPr>
                      <a:r>
                        <a:rPr lang="en-US" sz="1100">
                          <a:effectLst/>
                        </a:rPr>
                        <a:t>Elayne Colon (2)</a:t>
                      </a:r>
                    </a:p>
                    <a:p>
                      <a:pPr marL="0" marR="0">
                        <a:spcBef>
                          <a:spcPts val="0"/>
                        </a:spcBef>
                        <a:spcAft>
                          <a:spcPts val="0"/>
                        </a:spcAft>
                      </a:pPr>
                      <a:r>
                        <a:rPr lang="en-US" sz="1100">
                          <a:effectLst/>
                        </a:rPr>
                        <a:t>Paul Sindelar (2)</a:t>
                      </a:r>
                    </a:p>
                    <a:p>
                      <a:pPr marL="0" marR="0">
                        <a:spcBef>
                          <a:spcPts val="0"/>
                        </a:spcBef>
                        <a:spcAft>
                          <a:spcPts val="0"/>
                        </a:spcAft>
                      </a:pPr>
                      <a:r>
                        <a:rPr lang="en-US" sz="1100">
                          <a:effectLst/>
                        </a:rPr>
                        <a:t>Hazel Jones (Alt)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Alyson Adams (1)</a:t>
                      </a:r>
                    </a:p>
                    <a:p>
                      <a:pPr marL="0" marR="0">
                        <a:spcBef>
                          <a:spcPts val="0"/>
                        </a:spcBef>
                        <a:spcAft>
                          <a:spcPts val="0"/>
                        </a:spcAft>
                      </a:pPr>
                      <a:r>
                        <a:rPr lang="en-US" sz="1100">
                          <a:effectLst/>
                        </a:rPr>
                        <a:t>Albert Ritzhaupt (1)</a:t>
                      </a:r>
                    </a:p>
                    <a:p>
                      <a:pPr marL="0" marR="0">
                        <a:spcBef>
                          <a:spcPts val="0"/>
                        </a:spcBef>
                        <a:spcAft>
                          <a:spcPts val="0"/>
                        </a:spcAft>
                      </a:pPr>
                      <a:r>
                        <a:rPr lang="en-US" sz="1100">
                          <a:effectLst/>
                        </a:rPr>
                        <a:t>Zhihui Fang (1)</a:t>
                      </a:r>
                    </a:p>
                    <a:p>
                      <a:pPr marL="0" marR="0">
                        <a:spcBef>
                          <a:spcPts val="0"/>
                        </a:spcBef>
                        <a:spcAft>
                          <a:spcPts val="0"/>
                        </a:spcAft>
                      </a:pPr>
                      <a:r>
                        <a:rPr lang="en-US" sz="1100">
                          <a:effectLst/>
                        </a:rPr>
                        <a:t>Swapna Kumar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721894">
                <a:tc>
                  <a:txBody>
                    <a:bodyPr/>
                    <a:lstStyle/>
                    <a:p>
                      <a:pPr marL="0" marR="0">
                        <a:spcBef>
                          <a:spcPts val="0"/>
                        </a:spcBef>
                        <a:spcAft>
                          <a:spcPts val="0"/>
                        </a:spcAft>
                      </a:pPr>
                      <a:r>
                        <a:rPr lang="en-US" sz="1100">
                          <a:effectLst/>
                        </a:rPr>
                        <a:t>Agenda</a:t>
                      </a:r>
                    </a:p>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James McLeskey*</a:t>
                      </a:r>
                    </a:p>
                    <a:p>
                      <a:pPr marL="0" marR="0">
                        <a:spcBef>
                          <a:spcPts val="0"/>
                        </a:spcBef>
                        <a:spcAft>
                          <a:spcPts val="0"/>
                        </a:spcAft>
                      </a:pPr>
                      <a:r>
                        <a:rPr lang="en-US" sz="1100">
                          <a:effectLst/>
                        </a:rPr>
                        <a:t>Ana Puig</a:t>
                      </a:r>
                    </a:p>
                    <a:p>
                      <a:pPr marL="0" marR="0">
                        <a:spcBef>
                          <a:spcPts val="0"/>
                        </a:spcBef>
                        <a:spcAft>
                          <a:spcPts val="0"/>
                        </a:spcAft>
                      </a:pPr>
                      <a:r>
                        <a:rPr lang="en-US" sz="1100">
                          <a:effectLst/>
                        </a:rPr>
                        <a:t>Albert Ritzhaupt</a:t>
                      </a:r>
                    </a:p>
                    <a:p>
                      <a:pPr marL="0" marR="0">
                        <a:spcBef>
                          <a:spcPts val="0"/>
                        </a:spcBef>
                        <a:spcAft>
                          <a:spcPts val="0"/>
                        </a:spcAft>
                      </a:pPr>
                      <a:r>
                        <a:rPr lang="en-US" sz="1100">
                          <a:effectLst/>
                        </a:rPr>
                        <a:t>Dean: Good, Dana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721894">
                <a:tc>
                  <a:txBody>
                    <a:bodyPr/>
                    <a:lstStyle/>
                    <a:p>
                      <a:pPr marL="0" marR="0">
                        <a:spcBef>
                          <a:spcPts val="0"/>
                        </a:spcBef>
                        <a:spcAft>
                          <a:spcPts val="0"/>
                        </a:spcAft>
                      </a:pPr>
                      <a:r>
                        <a:rPr lang="en-US" sz="1100">
                          <a:effectLst/>
                        </a:rPr>
                        <a:t>Budgetary Affairs</a:t>
                      </a:r>
                    </a:p>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err="1">
                          <a:effectLst/>
                        </a:rPr>
                        <a:t>Zhihui</a:t>
                      </a:r>
                      <a:r>
                        <a:rPr lang="en-US" sz="1100" dirty="0">
                          <a:effectLst/>
                        </a:rPr>
                        <a:t> Fang (FPC Rep)</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Dean: Good, Dana</a:t>
                      </a:r>
                    </a:p>
                    <a:p>
                      <a:pPr marL="0" marR="0">
                        <a:spcBef>
                          <a:spcPts val="0"/>
                        </a:spcBef>
                        <a:spcAft>
                          <a:spcPts val="0"/>
                        </a:spcAft>
                      </a:pPr>
                      <a:r>
                        <a:rPr lang="en-US" sz="1100" dirty="0">
                          <a:effectLst/>
                        </a:rPr>
                        <a:t>Staff: Sandra Bass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David </a:t>
                      </a:r>
                      <a:r>
                        <a:rPr lang="en-US" sz="1100" dirty="0" err="1">
                          <a:effectLst/>
                        </a:rPr>
                        <a:t>Therriault</a:t>
                      </a:r>
                      <a:r>
                        <a:rPr lang="en-US" sz="1100" dirty="0">
                          <a:effectLst/>
                        </a:rPr>
                        <a:t> (1)</a:t>
                      </a:r>
                    </a:p>
                    <a:p>
                      <a:pPr marL="0" marR="0">
                        <a:spcBef>
                          <a:spcPts val="0"/>
                        </a:spcBef>
                        <a:spcAft>
                          <a:spcPts val="0"/>
                        </a:spcAft>
                      </a:pPr>
                      <a:r>
                        <a:rPr lang="en-US" sz="1100" dirty="0">
                          <a:effectLst/>
                        </a:rPr>
                        <a:t>Dennis Kramer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Holly Lane (1)</a:t>
                      </a:r>
                    </a:p>
                    <a:p>
                      <a:pPr marL="0" marR="0">
                        <a:spcBef>
                          <a:spcPts val="0"/>
                        </a:spcBef>
                        <a:spcAft>
                          <a:spcPts val="0"/>
                        </a:spcAft>
                      </a:pPr>
                      <a:r>
                        <a:rPr lang="en-US" sz="1100" dirty="0">
                          <a:effectLst/>
                        </a:rPr>
                        <a:t>Stephen </a:t>
                      </a:r>
                      <a:r>
                        <a:rPr lang="en-US" sz="1100" dirty="0" smtClean="0">
                          <a:effectLst/>
                        </a:rPr>
                        <a:t>Smith# </a:t>
                      </a: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Linda Jones (1)</a:t>
                      </a:r>
                    </a:p>
                    <a:p>
                      <a:pPr marL="0" marR="0">
                        <a:spcBef>
                          <a:spcPts val="0"/>
                        </a:spcBef>
                        <a:spcAft>
                          <a:spcPts val="0"/>
                        </a:spcAft>
                      </a:pPr>
                      <a:r>
                        <a:rPr lang="en-US" sz="1100" dirty="0" err="1">
                          <a:effectLst/>
                        </a:rPr>
                        <a:t>Zhihui</a:t>
                      </a:r>
                      <a:r>
                        <a:rPr lang="en-US" sz="1100" dirty="0">
                          <a:effectLst/>
                        </a:rPr>
                        <a:t> </a:t>
                      </a:r>
                      <a:r>
                        <a:rPr lang="en-US" sz="1100" dirty="0" smtClean="0">
                          <a:effectLst/>
                        </a:rPr>
                        <a:t>Fang* </a:t>
                      </a: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Curriculum</a:t>
                      </a:r>
                    </a:p>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Elayne Colon (FPC Rep)</a:t>
                      </a:r>
                    </a:p>
                    <a:p>
                      <a:pPr marL="0" marR="0">
                        <a:spcBef>
                          <a:spcPts val="0"/>
                        </a:spcBef>
                        <a:spcAft>
                          <a:spcPts val="0"/>
                        </a:spcAft>
                      </a:pPr>
                      <a:r>
                        <a:rPr lang="en-US" sz="1100">
                          <a:effectLst/>
                        </a:rPr>
                        <a:t> </a:t>
                      </a:r>
                    </a:p>
                    <a:p>
                      <a:pPr marL="0" marR="0">
                        <a:spcBef>
                          <a:spcPts val="0"/>
                        </a:spcBef>
                        <a:spcAft>
                          <a:spcPts val="0"/>
                        </a:spcAft>
                      </a:pPr>
                      <a:r>
                        <a:rPr lang="en-US" sz="1100">
                          <a:effectLst/>
                        </a:rPr>
                        <a:t>Dean: Dana, Waldron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Diane Porter Roberts (1)</a:t>
                      </a:r>
                    </a:p>
                    <a:p>
                      <a:pPr marL="0" marR="0">
                        <a:spcBef>
                          <a:spcPts val="0"/>
                        </a:spcBef>
                        <a:spcAft>
                          <a:spcPts val="0"/>
                        </a:spcAft>
                      </a:pPr>
                      <a:r>
                        <a:rPr lang="en-US" sz="1100" dirty="0">
                          <a:effectLst/>
                        </a:rPr>
                        <a:t>Catherine </a:t>
                      </a:r>
                      <a:r>
                        <a:rPr lang="en-US" sz="1100" dirty="0" err="1">
                          <a:effectLst/>
                        </a:rPr>
                        <a:t>Emihovich</a:t>
                      </a:r>
                      <a:r>
                        <a:rPr lang="en-US" sz="11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Nicholas Gage (1)</a:t>
                      </a:r>
                    </a:p>
                    <a:p>
                      <a:pPr marL="0" marR="0">
                        <a:spcBef>
                          <a:spcPts val="0"/>
                        </a:spcBef>
                        <a:spcAft>
                          <a:spcPts val="0"/>
                        </a:spcAft>
                      </a:pPr>
                      <a:r>
                        <a:rPr lang="en-US" sz="1100" dirty="0">
                          <a:effectLst/>
                        </a:rPr>
                        <a:t>Hazel </a:t>
                      </a:r>
                      <a:r>
                        <a:rPr lang="en-US" sz="1100" dirty="0" smtClean="0">
                          <a:effectLst/>
                        </a:rPr>
                        <a:t>Jones* </a:t>
                      </a:r>
                      <a:r>
                        <a:rPr lang="en-US" sz="1100" dirty="0">
                          <a:effectLst/>
                        </a:rPr>
                        <a:t>(2)</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Shelly Warm (1)</a:t>
                      </a:r>
                    </a:p>
                    <a:p>
                      <a:pPr marL="0" marR="0">
                        <a:spcBef>
                          <a:spcPts val="0"/>
                        </a:spcBef>
                        <a:spcAft>
                          <a:spcPts val="0"/>
                        </a:spcAft>
                      </a:pPr>
                      <a:r>
                        <a:rPr lang="en-US" sz="1100" dirty="0">
                          <a:effectLst/>
                        </a:rPr>
                        <a:t>Eileen Oliver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Diversity</a:t>
                      </a:r>
                    </a:p>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Jann MacInnes</a:t>
                      </a:r>
                    </a:p>
                    <a:p>
                      <a:pPr marL="0" marR="0">
                        <a:spcBef>
                          <a:spcPts val="0"/>
                        </a:spcBef>
                        <a:spcAft>
                          <a:spcPts val="0"/>
                        </a:spcAft>
                      </a:pPr>
                      <a:r>
                        <a:rPr lang="en-US" sz="1100">
                          <a:effectLst/>
                        </a:rPr>
                        <a:t> </a:t>
                      </a:r>
                    </a:p>
                    <a:p>
                      <a:pPr marL="0" marR="0">
                        <a:spcBef>
                          <a:spcPts val="0"/>
                        </a:spcBef>
                        <a:spcAft>
                          <a:spcPts val="0"/>
                        </a:spcAft>
                      </a:pPr>
                      <a:r>
                        <a:rPr lang="en-US" sz="1100">
                          <a:effectLst/>
                        </a:rPr>
                        <a:t>Dean: Waldron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err="1">
                          <a:effectLst/>
                        </a:rPr>
                        <a:t>Jann</a:t>
                      </a:r>
                      <a:r>
                        <a:rPr lang="en-US" sz="1100" dirty="0">
                          <a:effectLst/>
                        </a:rPr>
                        <a:t> </a:t>
                      </a:r>
                      <a:r>
                        <a:rPr lang="en-US" sz="1100" dirty="0" err="1" smtClean="0">
                          <a:effectLst/>
                        </a:rPr>
                        <a:t>MacInnes</a:t>
                      </a:r>
                      <a:r>
                        <a:rPr lang="en-US" sz="1100" dirty="0" smtClean="0">
                          <a:effectLst/>
                        </a:rPr>
                        <a:t>* </a:t>
                      </a:r>
                      <a:r>
                        <a:rPr lang="en-US" sz="1100" dirty="0">
                          <a:effectLst/>
                        </a:rPr>
                        <a:t>(1)</a:t>
                      </a:r>
                    </a:p>
                    <a:p>
                      <a:pPr marL="0" marR="0">
                        <a:spcBef>
                          <a:spcPts val="0"/>
                        </a:spcBef>
                        <a:spcAft>
                          <a:spcPts val="0"/>
                        </a:spcAft>
                      </a:pPr>
                      <a:r>
                        <a:rPr lang="en-US" sz="1100" dirty="0">
                          <a:effectLst/>
                        </a:rPr>
                        <a:t>John Super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Ashley </a:t>
                      </a:r>
                      <a:r>
                        <a:rPr lang="en-US" sz="1100" dirty="0" err="1">
                          <a:effectLst/>
                        </a:rPr>
                        <a:t>MacSuga</a:t>
                      </a:r>
                      <a:r>
                        <a:rPr lang="en-US" sz="1100" dirty="0">
                          <a:effectLst/>
                        </a:rPr>
                        <a:t>-Gage (1)</a:t>
                      </a:r>
                    </a:p>
                    <a:p>
                      <a:pPr marL="0" marR="0">
                        <a:spcBef>
                          <a:spcPts val="0"/>
                        </a:spcBef>
                        <a:spcAft>
                          <a:spcPts val="0"/>
                        </a:spcAft>
                      </a:pPr>
                      <a:r>
                        <a:rPr lang="en-US" sz="1100" dirty="0">
                          <a:effectLst/>
                        </a:rPr>
                        <a:t>Penny Cox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Vicki Vescio (1)</a:t>
                      </a:r>
                    </a:p>
                    <a:p>
                      <a:pPr marL="0" marR="0">
                        <a:spcBef>
                          <a:spcPts val="0"/>
                        </a:spcBef>
                        <a:spcAft>
                          <a:spcPts val="0"/>
                        </a:spcAft>
                      </a:pPr>
                      <a:r>
                        <a:rPr lang="en-US" sz="1100">
                          <a:effectLst/>
                        </a:rPr>
                        <a:t>Crystal Timmons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Faculty Affairs</a:t>
                      </a:r>
                    </a:p>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Alyson Adams</a:t>
                      </a:r>
                    </a:p>
                    <a:p>
                      <a:pPr marL="0" marR="0">
                        <a:spcBef>
                          <a:spcPts val="0"/>
                        </a:spcBef>
                        <a:spcAft>
                          <a:spcPts val="0"/>
                        </a:spcAft>
                      </a:pPr>
                      <a:r>
                        <a:rPr lang="en-US" sz="1100">
                          <a:effectLst/>
                        </a:rPr>
                        <a:t> </a:t>
                      </a:r>
                    </a:p>
                    <a:p>
                      <a:pPr marL="0" marR="0">
                        <a:spcBef>
                          <a:spcPts val="0"/>
                        </a:spcBef>
                        <a:spcAft>
                          <a:spcPts val="0"/>
                        </a:spcAft>
                      </a:pPr>
                      <a:r>
                        <a:rPr lang="en-US" sz="1100">
                          <a:effectLst/>
                        </a:rPr>
                        <a:t>Dean: Dana, Adams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Sondra Smith* (1)</a:t>
                      </a:r>
                    </a:p>
                    <a:p>
                      <a:pPr marL="0" marR="0">
                        <a:spcBef>
                          <a:spcPts val="0"/>
                        </a:spcBef>
                        <a:spcAft>
                          <a:spcPts val="0"/>
                        </a:spcAft>
                      </a:pPr>
                      <a:r>
                        <a:rPr lang="en-US" sz="1100" dirty="0">
                          <a:effectLst/>
                        </a:rPr>
                        <a:t>Pat Ashton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Kristen </a:t>
                      </a:r>
                      <a:r>
                        <a:rPr lang="en-US" sz="1100" dirty="0" err="1">
                          <a:effectLst/>
                        </a:rPr>
                        <a:t>Kemple</a:t>
                      </a:r>
                      <a:r>
                        <a:rPr lang="en-US" sz="1100" dirty="0">
                          <a:effectLst/>
                        </a:rPr>
                        <a:t># (1)</a:t>
                      </a:r>
                    </a:p>
                    <a:p>
                      <a:pPr marL="0" marR="0">
                        <a:spcBef>
                          <a:spcPts val="0"/>
                        </a:spcBef>
                        <a:spcAft>
                          <a:spcPts val="0"/>
                        </a:spcAft>
                      </a:pPr>
                      <a:r>
                        <a:rPr lang="en-US" sz="1100" dirty="0" err="1">
                          <a:effectLst/>
                        </a:rPr>
                        <a:t>Cyndy</a:t>
                      </a:r>
                      <a:r>
                        <a:rPr lang="en-US" sz="1100" dirty="0">
                          <a:effectLst/>
                        </a:rPr>
                        <a:t> Griffin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Alyson Adams (1)</a:t>
                      </a:r>
                    </a:p>
                    <a:p>
                      <a:pPr marL="0" marR="0">
                        <a:spcBef>
                          <a:spcPts val="0"/>
                        </a:spcBef>
                        <a:spcAft>
                          <a:spcPts val="0"/>
                        </a:spcAft>
                      </a:pPr>
                      <a:r>
                        <a:rPr lang="en-US" sz="1100">
                          <a:effectLst/>
                        </a:rPr>
                        <a:t>Kara Dawson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Lectures, Seminars &amp; Awards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Albert Ritzhaupt</a:t>
                      </a:r>
                    </a:p>
                    <a:p>
                      <a:pPr marL="0" marR="0">
                        <a:spcBef>
                          <a:spcPts val="0"/>
                        </a:spcBef>
                        <a:spcAft>
                          <a:spcPts val="0"/>
                        </a:spcAft>
                      </a:pPr>
                      <a:r>
                        <a:rPr lang="en-US" sz="1100">
                          <a:effectLst/>
                        </a:rPr>
                        <a:t> </a:t>
                      </a:r>
                    </a:p>
                    <a:p>
                      <a:pPr marL="0" marR="0">
                        <a:spcBef>
                          <a:spcPts val="0"/>
                        </a:spcBef>
                        <a:spcAft>
                          <a:spcPts val="0"/>
                        </a:spcAft>
                      </a:pPr>
                      <a:r>
                        <a:rPr lang="en-US" sz="1100">
                          <a:effectLst/>
                        </a:rPr>
                        <a:t>Dean: Adams, Waldron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Corinne Manley (1)</a:t>
                      </a:r>
                    </a:p>
                    <a:p>
                      <a:pPr marL="0" marR="0">
                        <a:spcBef>
                          <a:spcPts val="0"/>
                        </a:spcBef>
                        <a:spcAft>
                          <a:spcPts val="0"/>
                        </a:spcAft>
                      </a:pPr>
                      <a:r>
                        <a:rPr lang="en-US" sz="1100">
                          <a:effectLst/>
                        </a:rPr>
                        <a:t>Kristina DePue*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Nancy Corbett (1)</a:t>
                      </a:r>
                    </a:p>
                    <a:p>
                      <a:pPr marL="0" marR="0">
                        <a:spcBef>
                          <a:spcPts val="0"/>
                        </a:spcBef>
                        <a:spcAft>
                          <a:spcPts val="0"/>
                        </a:spcAft>
                      </a:pPr>
                      <a:r>
                        <a:rPr lang="en-US" sz="1100" dirty="0">
                          <a:effectLst/>
                        </a:rPr>
                        <a:t>Mary McLean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Susan Butler (1)</a:t>
                      </a:r>
                    </a:p>
                    <a:p>
                      <a:pPr marL="0" marR="0">
                        <a:spcBef>
                          <a:spcPts val="0"/>
                        </a:spcBef>
                        <a:spcAft>
                          <a:spcPts val="0"/>
                        </a:spcAft>
                      </a:pPr>
                      <a:r>
                        <a:rPr lang="en-US" sz="1100">
                          <a:effectLst/>
                        </a:rPr>
                        <a:t>Albert Ritzhaupt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Long Range 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Diana Joyce Beaulieu</a:t>
                      </a:r>
                    </a:p>
                    <a:p>
                      <a:pPr marL="0" marR="0">
                        <a:spcBef>
                          <a:spcPts val="0"/>
                        </a:spcBef>
                        <a:spcAft>
                          <a:spcPts val="0"/>
                        </a:spcAft>
                      </a:pPr>
                      <a:r>
                        <a:rPr lang="en-US" sz="1100">
                          <a:effectLst/>
                        </a:rPr>
                        <a:t> </a:t>
                      </a:r>
                    </a:p>
                    <a:p>
                      <a:pPr marL="0" marR="0">
                        <a:spcBef>
                          <a:spcPts val="0"/>
                        </a:spcBef>
                        <a:spcAft>
                          <a:spcPts val="0"/>
                        </a:spcAft>
                      </a:pPr>
                      <a:r>
                        <a:rPr lang="en-US" sz="1100">
                          <a:effectLst/>
                        </a:rPr>
                        <a:t>Dean: Good, Dana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David Miller (1)</a:t>
                      </a:r>
                    </a:p>
                    <a:p>
                      <a:pPr marL="0" marR="0">
                        <a:spcBef>
                          <a:spcPts val="0"/>
                        </a:spcBef>
                        <a:spcAft>
                          <a:spcPts val="0"/>
                        </a:spcAft>
                      </a:pPr>
                      <a:r>
                        <a:rPr lang="en-US" sz="1100">
                          <a:effectLst/>
                        </a:rPr>
                        <a:t>Corinne Manley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Paul </a:t>
                      </a:r>
                      <a:r>
                        <a:rPr lang="en-US" sz="1100" dirty="0" err="1">
                          <a:effectLst/>
                        </a:rPr>
                        <a:t>Sindelar</a:t>
                      </a:r>
                      <a:r>
                        <a:rPr lang="en-US" sz="1100" dirty="0">
                          <a:effectLst/>
                        </a:rPr>
                        <a:t> (1)</a:t>
                      </a:r>
                    </a:p>
                    <a:p>
                      <a:pPr marL="0" marR="0">
                        <a:spcBef>
                          <a:spcPts val="0"/>
                        </a:spcBef>
                        <a:spcAft>
                          <a:spcPts val="0"/>
                        </a:spcAft>
                      </a:pPr>
                      <a:r>
                        <a:rPr lang="en-US" sz="1100" dirty="0">
                          <a:effectLst/>
                        </a:rPr>
                        <a:t>John Kranzler (2)</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Linda Jones* (1)</a:t>
                      </a:r>
                    </a:p>
                    <a:p>
                      <a:pPr marL="0" marR="0">
                        <a:spcBef>
                          <a:spcPts val="0"/>
                        </a:spcBef>
                        <a:spcAft>
                          <a:spcPts val="0"/>
                        </a:spcAft>
                      </a:pPr>
                      <a:r>
                        <a:rPr lang="en-US" sz="1100">
                          <a:effectLst/>
                        </a:rPr>
                        <a:t>Jane Townsend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Research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Jacqueline Swank</a:t>
                      </a:r>
                    </a:p>
                    <a:p>
                      <a:pPr marL="0" marR="0">
                        <a:spcBef>
                          <a:spcPts val="0"/>
                        </a:spcBef>
                        <a:spcAft>
                          <a:spcPts val="0"/>
                        </a:spcAft>
                      </a:pPr>
                      <a:r>
                        <a:rPr lang="en-US" sz="1100">
                          <a:effectLst/>
                        </a:rPr>
                        <a:t> </a:t>
                      </a:r>
                    </a:p>
                    <a:p>
                      <a:pPr marL="0" marR="0">
                        <a:spcBef>
                          <a:spcPts val="0"/>
                        </a:spcBef>
                        <a:spcAft>
                          <a:spcPts val="0"/>
                        </a:spcAft>
                      </a:pPr>
                      <a:r>
                        <a:rPr lang="en-US" sz="1100">
                          <a:effectLst/>
                        </a:rPr>
                        <a:t>Dean: Adams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Jacqueline Swank (1)</a:t>
                      </a:r>
                    </a:p>
                    <a:p>
                      <a:pPr marL="0" marR="0">
                        <a:spcBef>
                          <a:spcPts val="0"/>
                        </a:spcBef>
                        <a:spcAft>
                          <a:spcPts val="0"/>
                        </a:spcAft>
                      </a:pPr>
                      <a:r>
                        <a:rPr lang="en-US" sz="1100">
                          <a:effectLst/>
                        </a:rPr>
                        <a:t>Ellen Amatea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Maureen Conroy (1)</a:t>
                      </a:r>
                    </a:p>
                    <a:p>
                      <a:pPr marL="0" marR="0">
                        <a:spcBef>
                          <a:spcPts val="0"/>
                        </a:spcBef>
                        <a:spcAft>
                          <a:spcPts val="0"/>
                        </a:spcAft>
                      </a:pPr>
                      <a:r>
                        <a:rPr lang="en-US" sz="1100">
                          <a:effectLst/>
                        </a:rPr>
                        <a:t>Brian Reichow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Brianna Kennedy (1)</a:t>
                      </a:r>
                    </a:p>
                    <a:p>
                      <a:pPr marL="0" marR="0">
                        <a:spcBef>
                          <a:spcPts val="0"/>
                        </a:spcBef>
                        <a:spcAft>
                          <a:spcPts val="0"/>
                        </a:spcAft>
                      </a:pPr>
                      <a:r>
                        <a:rPr lang="en-US" sz="1100" dirty="0">
                          <a:effectLst/>
                        </a:rPr>
                        <a:t>Sevan </a:t>
                      </a:r>
                      <a:r>
                        <a:rPr lang="en-US" sz="1100" dirty="0" err="1">
                          <a:effectLst/>
                        </a:rPr>
                        <a:t>Terzian</a:t>
                      </a:r>
                      <a:r>
                        <a:rPr lang="en-US" sz="1100" dirty="0">
                          <a:effectLst/>
                        </a:rPr>
                        <a:t>* (2)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541421">
                <a:tc>
                  <a:txBody>
                    <a:bodyPr/>
                    <a:lstStyle/>
                    <a:p>
                      <a:pPr marL="0" marR="0">
                        <a:spcBef>
                          <a:spcPts val="0"/>
                        </a:spcBef>
                        <a:spcAft>
                          <a:spcPts val="0"/>
                        </a:spcAft>
                      </a:pPr>
                      <a:r>
                        <a:rPr lang="en-US" sz="1100">
                          <a:effectLst/>
                        </a:rPr>
                        <a:t>Technology &amp; </a:t>
                      </a:r>
                    </a:p>
                    <a:p>
                      <a:pPr marL="0" marR="0">
                        <a:spcBef>
                          <a:spcPts val="0"/>
                        </a:spcBef>
                        <a:spcAft>
                          <a:spcPts val="0"/>
                        </a:spcAft>
                      </a:pPr>
                      <a:r>
                        <a:rPr lang="en-US" sz="1100">
                          <a:effectLst/>
                        </a:rPr>
                        <a:t>Distance 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Swapna Kumar</a:t>
                      </a:r>
                    </a:p>
                    <a:p>
                      <a:pPr marL="0" marR="0">
                        <a:spcBef>
                          <a:spcPts val="0"/>
                        </a:spcBef>
                        <a:spcAft>
                          <a:spcPts val="0"/>
                        </a:spcAft>
                      </a:pPr>
                      <a:r>
                        <a:rPr lang="en-US" sz="1100">
                          <a:effectLst/>
                        </a:rPr>
                        <a:t> </a:t>
                      </a:r>
                    </a:p>
                    <a:p>
                      <a:pPr marL="0" marR="0">
                        <a:spcBef>
                          <a:spcPts val="0"/>
                        </a:spcBef>
                        <a:spcAft>
                          <a:spcPts val="0"/>
                        </a:spcAft>
                      </a:pPr>
                      <a:r>
                        <a:rPr lang="en-US" sz="1100">
                          <a:effectLst/>
                        </a:rPr>
                        <a:t>Dean: Dana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Bruce Mousa* (meets via technology) (1)</a:t>
                      </a:r>
                    </a:p>
                    <a:p>
                      <a:pPr marL="0" marR="0">
                        <a:spcBef>
                          <a:spcPts val="0"/>
                        </a:spcBef>
                        <a:spcAft>
                          <a:spcPts val="0"/>
                        </a:spcAft>
                      </a:pPr>
                      <a:r>
                        <a:rPr lang="en-US" sz="1100">
                          <a:effectLst/>
                        </a:rPr>
                        <a:t>Linda Eldridge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Jeanne Repetto* (1)</a:t>
                      </a:r>
                    </a:p>
                    <a:p>
                      <a:pPr marL="0" marR="0">
                        <a:spcBef>
                          <a:spcPts val="0"/>
                        </a:spcBef>
                        <a:spcAft>
                          <a:spcPts val="0"/>
                        </a:spcAft>
                      </a:pPr>
                      <a:r>
                        <a:rPr lang="en-US" sz="1100">
                          <a:effectLst/>
                        </a:rPr>
                        <a:t>Meg Kamman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Suzy Colvin (1)</a:t>
                      </a:r>
                    </a:p>
                    <a:p>
                      <a:pPr marL="0" marR="0">
                        <a:spcBef>
                          <a:spcPts val="0"/>
                        </a:spcBef>
                        <a:spcAft>
                          <a:spcPts val="0"/>
                        </a:spcAft>
                      </a:pPr>
                      <a:r>
                        <a:rPr lang="en-US" sz="1100" dirty="0" err="1">
                          <a:effectLst/>
                        </a:rPr>
                        <a:t>Swapna</a:t>
                      </a:r>
                      <a:r>
                        <a:rPr lang="en-US" sz="1100" dirty="0">
                          <a:effectLst/>
                        </a:rPr>
                        <a:t> Kumar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r h="360948">
                <a:tc>
                  <a:txBody>
                    <a:bodyPr/>
                    <a:lstStyle/>
                    <a:p>
                      <a:pPr marL="0" marR="0">
                        <a:spcBef>
                          <a:spcPts val="0"/>
                        </a:spcBef>
                        <a:spcAft>
                          <a:spcPts val="0"/>
                        </a:spcAft>
                      </a:pPr>
                      <a:r>
                        <a:rPr lang="en-US" sz="1100">
                          <a:effectLst/>
                        </a:rPr>
                        <a:t>Promotion &amp; Tenure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 </a:t>
                      </a:r>
                    </a:p>
                    <a:p>
                      <a:pPr marL="0" marR="0">
                        <a:spcBef>
                          <a:spcPts val="0"/>
                        </a:spcBef>
                        <a:spcAft>
                          <a:spcPts val="0"/>
                        </a:spcAft>
                      </a:pPr>
                      <a:r>
                        <a:rPr lang="en-US" sz="1100">
                          <a:effectLst/>
                        </a:rPr>
                        <a:t>Dean: Adams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David Miller</a:t>
                      </a:r>
                    </a:p>
                    <a:p>
                      <a:pPr marL="0" marR="0">
                        <a:spcBef>
                          <a:spcPts val="0"/>
                        </a:spcBef>
                        <a:spcAft>
                          <a:spcPts val="0"/>
                        </a:spcAft>
                      </a:pPr>
                      <a:r>
                        <a:rPr lang="en-US" sz="1100" dirty="0">
                          <a:effectLst/>
                        </a:rPr>
                        <a:t>Craig Wood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a:effectLst/>
                        </a:rPr>
                        <a:t>Cyndy Griffin</a:t>
                      </a:r>
                    </a:p>
                    <a:p>
                      <a:pPr marL="0" marR="0">
                        <a:spcBef>
                          <a:spcPts val="0"/>
                        </a:spcBef>
                        <a:spcAft>
                          <a:spcPts val="0"/>
                        </a:spcAft>
                      </a:pPr>
                      <a:r>
                        <a:rPr lang="en-US" sz="1100">
                          <a:effectLst/>
                        </a:rPr>
                        <a:t>John Kranzler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c>
                  <a:txBody>
                    <a:bodyPr/>
                    <a:lstStyle/>
                    <a:p>
                      <a:pPr marL="0" marR="0">
                        <a:spcBef>
                          <a:spcPts val="0"/>
                        </a:spcBef>
                        <a:spcAft>
                          <a:spcPts val="0"/>
                        </a:spcAft>
                      </a:pPr>
                      <a:r>
                        <a:rPr lang="en-US" sz="1100" dirty="0">
                          <a:effectLst/>
                        </a:rPr>
                        <a:t>Nancy Dana</a:t>
                      </a:r>
                    </a:p>
                    <a:p>
                      <a:pPr marL="0" marR="0">
                        <a:spcBef>
                          <a:spcPts val="0"/>
                        </a:spcBef>
                        <a:spcAft>
                          <a:spcPts val="0"/>
                        </a:spcAft>
                      </a:pPr>
                      <a:r>
                        <a:rPr lang="en-US" sz="1100" dirty="0">
                          <a:effectLst/>
                        </a:rPr>
                        <a:t>Kara Dawson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44" marR="38744" marT="0" marB="0"/>
                </a:tc>
              </a:tr>
            </a:tbl>
          </a:graphicData>
        </a:graphic>
      </p:graphicFrame>
    </p:spTree>
    <p:extLst>
      <p:ext uri="{BB962C8B-B14F-4D97-AF65-F5344CB8AC3E}">
        <p14:creationId xmlns:p14="http://schemas.microsoft.com/office/powerpoint/2010/main" val="1679125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77830" cy="709865"/>
          </a:xfrm>
        </p:spPr>
        <p:txBody>
          <a:bodyPr/>
          <a:lstStyle/>
          <a:p>
            <a:r>
              <a:rPr lang="en-US" dirty="0" smtClean="0"/>
              <a:t>FPC 2014-2015 A Year of Transition and Exploration</a:t>
            </a:r>
            <a:endParaRPr lang="en-US" dirty="0"/>
          </a:p>
        </p:txBody>
      </p:sp>
      <p:sp>
        <p:nvSpPr>
          <p:cNvPr id="3" name="Content Placeholder 2"/>
          <p:cNvSpPr>
            <a:spLocks noGrp="1"/>
          </p:cNvSpPr>
          <p:nvPr>
            <p:ph idx="1"/>
          </p:nvPr>
        </p:nvSpPr>
        <p:spPr/>
        <p:txBody>
          <a:bodyPr/>
          <a:lstStyle/>
          <a:p>
            <a:r>
              <a:rPr lang="en-US" dirty="0" smtClean="0"/>
              <a:t>Examining the COE Long Range Plan</a:t>
            </a:r>
          </a:p>
          <a:p>
            <a:r>
              <a:rPr lang="en-US" dirty="0" smtClean="0"/>
              <a:t>Constitutional Amendments</a:t>
            </a:r>
          </a:p>
          <a:p>
            <a:r>
              <a:rPr lang="en-US" dirty="0" smtClean="0"/>
              <a:t>Exploring issues</a:t>
            </a:r>
          </a:p>
          <a:p>
            <a:pPr lvl="1"/>
            <a:r>
              <a:rPr lang="en-US" dirty="0" smtClean="0"/>
              <a:t>Professor of Practice</a:t>
            </a:r>
          </a:p>
          <a:p>
            <a:pPr lvl="1"/>
            <a:r>
              <a:rPr lang="en-US" dirty="0" smtClean="0"/>
              <a:t>Best practices regarding supporting a diverse faculty</a:t>
            </a:r>
          </a:p>
          <a:p>
            <a:pPr lvl="1"/>
            <a:r>
              <a:rPr lang="en-US" dirty="0" smtClean="0"/>
              <a:t>Implementing CANVAS</a:t>
            </a:r>
          </a:p>
          <a:p>
            <a:pPr lvl="1"/>
            <a:r>
              <a:rPr lang="en-US" dirty="0" smtClean="0"/>
              <a:t>Addressing enrollment and budget issues</a:t>
            </a:r>
          </a:p>
          <a:p>
            <a:pPr lvl="1"/>
            <a:r>
              <a:rPr lang="en-US" dirty="0" smtClean="0"/>
              <a:t>Changes in budget rules </a:t>
            </a:r>
            <a:endParaRPr lang="en-US" dirty="0"/>
          </a:p>
        </p:txBody>
      </p:sp>
    </p:spTree>
    <p:extLst>
      <p:ext uri="{BB962C8B-B14F-4D97-AF65-F5344CB8AC3E}">
        <p14:creationId xmlns:p14="http://schemas.microsoft.com/office/powerpoint/2010/main" val="10550060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77830" cy="709865"/>
          </a:xfrm>
        </p:spPr>
        <p:txBody>
          <a:bodyPr/>
          <a:lstStyle/>
          <a:p>
            <a:r>
              <a:rPr lang="en-US" dirty="0" smtClean="0"/>
              <a:t>FPC 2014-2015 A Year of Transition and Exploration</a:t>
            </a:r>
            <a:endParaRPr lang="en-US" dirty="0"/>
          </a:p>
        </p:txBody>
      </p:sp>
      <p:sp>
        <p:nvSpPr>
          <p:cNvPr id="3" name="Content Placeholder 2"/>
          <p:cNvSpPr>
            <a:spLocks noGrp="1"/>
          </p:cNvSpPr>
          <p:nvPr>
            <p:ph idx="1"/>
          </p:nvPr>
        </p:nvSpPr>
        <p:spPr/>
        <p:txBody>
          <a:bodyPr/>
          <a:lstStyle/>
          <a:p>
            <a:r>
              <a:rPr lang="en-US" dirty="0" smtClean="0"/>
              <a:t>Celebrating</a:t>
            </a:r>
          </a:p>
          <a:p>
            <a:pPr lvl="1"/>
            <a:r>
              <a:rPr lang="en-US" dirty="0" smtClean="0"/>
              <a:t>A new president</a:t>
            </a:r>
          </a:p>
          <a:p>
            <a:pPr lvl="1"/>
            <a:r>
              <a:rPr lang="en-US" dirty="0" smtClean="0"/>
              <a:t>New colleagues (and more on the way)</a:t>
            </a:r>
          </a:p>
          <a:p>
            <a:pPr lvl="1"/>
            <a:r>
              <a:rPr lang="en-US" dirty="0" smtClean="0"/>
              <a:t>Faculty engagement in shared governance (72%)</a:t>
            </a:r>
          </a:p>
          <a:p>
            <a:pPr lvl="1"/>
            <a:r>
              <a:rPr lang="en-US" dirty="0" smtClean="0"/>
              <a:t>Raises</a:t>
            </a:r>
          </a:p>
          <a:p>
            <a:pPr lvl="1"/>
            <a:r>
              <a:rPr lang="en-US" dirty="0" smtClean="0"/>
              <a:t>A very promising future</a:t>
            </a:r>
          </a:p>
          <a:p>
            <a:pPr marL="402336" lvl="1" indent="0">
              <a:buNone/>
            </a:pPr>
            <a:endParaRPr lang="en-US" dirty="0" smtClean="0"/>
          </a:p>
          <a:p>
            <a:pPr lvl="1"/>
            <a:endParaRPr lang="en-US" dirty="0"/>
          </a:p>
        </p:txBody>
      </p:sp>
    </p:spTree>
    <p:extLst>
      <p:ext uri="{BB962C8B-B14F-4D97-AF65-F5344CB8AC3E}">
        <p14:creationId xmlns:p14="http://schemas.microsoft.com/office/powerpoint/2010/main" val="32465483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866440" y="927099"/>
            <a:ext cx="6345260" cy="709865"/>
          </a:xfrm>
          <a:prstGeom prst="rect">
            <a:avLst/>
          </a:prstGeom>
        </p:spPr>
        <p:txBody>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FPC Issues for 2015-2016</a:t>
            </a:r>
            <a:endParaRPr lang="en-US" dirty="0"/>
          </a:p>
        </p:txBody>
      </p:sp>
      <p:sp>
        <p:nvSpPr>
          <p:cNvPr id="3" name="Content Placeholder 2"/>
          <p:cNvSpPr txBox="1">
            <a:spLocks/>
          </p:cNvSpPr>
          <p:nvPr/>
        </p:nvSpPr>
        <p:spPr>
          <a:xfrm>
            <a:off x="533400" y="2133600"/>
            <a:ext cx="8001000" cy="44958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endParaRPr lang="en-US" dirty="0" smtClean="0"/>
          </a:p>
          <a:p>
            <a:pPr lvl="0"/>
            <a:r>
              <a:rPr lang="en-US" dirty="0" smtClean="0"/>
              <a:t>Need </a:t>
            </a:r>
            <a:r>
              <a:rPr lang="en-US" dirty="0"/>
              <a:t>Unified Vision and Goals for the COE of the Future</a:t>
            </a:r>
          </a:p>
          <a:p>
            <a:pPr lvl="1"/>
            <a:r>
              <a:rPr lang="en-US" dirty="0"/>
              <a:t>Develop connection to President Fuchs early on </a:t>
            </a:r>
          </a:p>
          <a:p>
            <a:pPr lvl="0"/>
            <a:r>
              <a:rPr lang="en-US" dirty="0"/>
              <a:t>Address Enrollment Issue</a:t>
            </a:r>
          </a:p>
          <a:p>
            <a:pPr lvl="1"/>
            <a:r>
              <a:rPr lang="en-US" dirty="0"/>
              <a:t>Address Budgetary Issues Resulting from the above</a:t>
            </a:r>
          </a:p>
          <a:p>
            <a:pPr lvl="1"/>
            <a:r>
              <a:rPr lang="en-US" dirty="0"/>
              <a:t>Solidify plans for launching Online UG Programs</a:t>
            </a:r>
          </a:p>
          <a:p>
            <a:pPr lvl="0"/>
            <a:r>
              <a:rPr lang="en-US" dirty="0"/>
              <a:t>Role </a:t>
            </a:r>
            <a:r>
              <a:rPr lang="en-US" dirty="0" smtClean="0"/>
              <a:t>and Status of </a:t>
            </a:r>
            <a:r>
              <a:rPr lang="en-US" dirty="0"/>
              <a:t>the Non-Tenure Track Faculty</a:t>
            </a:r>
          </a:p>
          <a:p>
            <a:pPr lvl="1"/>
            <a:r>
              <a:rPr lang="en-US" dirty="0" smtClean="0"/>
              <a:t>Expectations for Leadership and Service</a:t>
            </a:r>
            <a:endParaRPr lang="en-US" dirty="0"/>
          </a:p>
          <a:p>
            <a:pPr lvl="0"/>
            <a:r>
              <a:rPr lang="en-US" dirty="0"/>
              <a:t>Review and revise </a:t>
            </a:r>
            <a:r>
              <a:rPr lang="en-US" dirty="0" smtClean="0"/>
              <a:t>outdated </a:t>
            </a:r>
            <a:r>
              <a:rPr lang="en-US" dirty="0"/>
              <a:t>documents in the FPC website</a:t>
            </a:r>
          </a:p>
          <a:p>
            <a:pPr lvl="1"/>
            <a:r>
              <a:rPr lang="en-US" dirty="0"/>
              <a:t>Archive old documents no longer relevant</a:t>
            </a:r>
          </a:p>
        </p:txBody>
      </p:sp>
    </p:spTree>
    <p:extLst>
      <p:ext uri="{BB962C8B-B14F-4D97-AF65-F5344CB8AC3E}">
        <p14:creationId xmlns:p14="http://schemas.microsoft.com/office/powerpoint/2010/main" val="22700612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866440" y="927099"/>
            <a:ext cx="6345260" cy="709865"/>
          </a:xfrm>
          <a:prstGeom prst="rect">
            <a:avLst/>
          </a:prstGeom>
        </p:spPr>
        <p:txBody>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Constitutional Amendment</a:t>
            </a:r>
            <a:endParaRPr lang="en-US" dirty="0"/>
          </a:p>
        </p:txBody>
      </p:sp>
      <p:sp>
        <p:nvSpPr>
          <p:cNvPr id="4" name="Rectangle 3"/>
          <p:cNvSpPr/>
          <p:nvPr/>
        </p:nvSpPr>
        <p:spPr>
          <a:xfrm>
            <a:off x="457200" y="2133600"/>
            <a:ext cx="8229600" cy="3970318"/>
          </a:xfrm>
          <a:prstGeom prst="rect">
            <a:avLst/>
          </a:prstGeom>
        </p:spPr>
        <p:txBody>
          <a:bodyPr wrap="square">
            <a:spAutoFit/>
          </a:bodyPr>
          <a:lstStyle/>
          <a:p>
            <a:r>
              <a:rPr lang="en-US" sz="1200" b="1" dirty="0">
                <a:latin typeface="Helvetica" panose="020B0604020202020204" pitchFamily="34" charset="0"/>
                <a:ea typeface="Times New Roman" panose="02020603050405020304" pitchFamily="18" charset="0"/>
                <a:cs typeface="Times New Roman" panose="02020603050405020304" pitchFamily="18" charset="0"/>
              </a:rPr>
              <a:t>ARTICLE II-The Faculty</a:t>
            </a:r>
            <a:endParaRPr lang="en-US" sz="1200" dirty="0">
              <a:latin typeface="Times New Roman" panose="02020603050405020304" pitchFamily="18" charset="0"/>
              <a:ea typeface="MS Mincho" panose="02020609040205080304" pitchFamily="49" charset="-128"/>
            </a:endParaRPr>
          </a:p>
          <a:p>
            <a:r>
              <a:rPr lang="en-US" sz="1200" b="1" dirty="0">
                <a:latin typeface="Helvetica" panose="020B060402020202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MS Mincho" panose="02020609040205080304" pitchFamily="49" charset="-128"/>
            </a:endParaRPr>
          </a:p>
          <a:p>
            <a:r>
              <a:rPr lang="en-US" sz="1200" b="1" dirty="0">
                <a:latin typeface="Helvetica" panose="020B0604020202020204" pitchFamily="34" charset="0"/>
                <a:ea typeface="Times New Roman" panose="02020603050405020304" pitchFamily="18" charset="0"/>
                <a:cs typeface="Times New Roman" panose="02020603050405020304" pitchFamily="18" charset="0"/>
              </a:rPr>
              <a:t>Section 4-Councils and Committees</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C. Presiding Officer</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The Chair shall preside at meetings of the Faculty Policy Council and shall be a nonvoting member. The Chair of the Faculty Policy Council shall have .25 released time </a:t>
            </a:r>
            <a:r>
              <a:rPr lang="en-US" sz="1200" b="1" i="1" dirty="0">
                <a:latin typeface="Helvetica" panose="020B0604020202020204" pitchFamily="34" charset="0"/>
                <a:ea typeface="Times New Roman" panose="02020603050405020304" pitchFamily="18" charset="0"/>
                <a:cs typeface="Times New Roman" panose="02020603050405020304" pitchFamily="18" charset="0"/>
              </a:rPr>
              <a:t>(or equivalent funding that may include a graduate assistant, professional travel, summer salary, and so forth)</a:t>
            </a:r>
            <a:r>
              <a:rPr lang="en-US" sz="1200" dirty="0">
                <a:latin typeface="Helvetica" panose="020B0604020202020204" pitchFamily="34" charset="0"/>
                <a:ea typeface="Times New Roman" panose="02020603050405020304" pitchFamily="18" charset="0"/>
                <a:cs typeface="Times New Roman" panose="02020603050405020304" pitchFamily="18" charset="0"/>
              </a:rPr>
              <a:t>, reached in agreement with his/her chair or director, for the fall and spring semesters. The Chair of the Faculty Policy Council shall attend the Dean’s Administrative Council meetings, preside at faculty meetings, and chair the Agenda Committee.</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D. Chair-Elect</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MS Mincho" panose="02020609040205080304" pitchFamily="49" charset="-128"/>
            </a:endParaRPr>
          </a:p>
          <a:p>
            <a:r>
              <a:rPr lang="en-US" sz="1200" dirty="0">
                <a:latin typeface="Helvetica" panose="020B0604020202020204" pitchFamily="34" charset="0"/>
                <a:ea typeface="Times New Roman" panose="02020603050405020304" pitchFamily="18" charset="0"/>
                <a:cs typeface="Times New Roman" panose="02020603050405020304" pitchFamily="18" charset="0"/>
              </a:rPr>
              <a:t>The Faculty of the College of Education shall elect a </a:t>
            </a:r>
            <a:r>
              <a:rPr lang="en-US" sz="1200" dirty="0" smtClean="0">
                <a:latin typeface="Helvetica" panose="020B0604020202020204" pitchFamily="34" charset="0"/>
                <a:ea typeface="Times New Roman" panose="02020603050405020304" pitchFamily="18" charset="0"/>
                <a:cs typeface="Times New Roman" panose="02020603050405020304" pitchFamily="18" charset="0"/>
              </a:rPr>
              <a:t>tenured </a:t>
            </a:r>
            <a:r>
              <a:rPr lang="en-US" sz="1200" b="1" i="1" dirty="0">
                <a:latin typeface="Helvetica" panose="020B0604020202020204" pitchFamily="34" charset="0"/>
                <a:ea typeface="Times New Roman" panose="02020603050405020304" pitchFamily="18" charset="0"/>
                <a:cs typeface="Times New Roman" panose="02020603050405020304" pitchFamily="18" charset="0"/>
              </a:rPr>
              <a:t>or promoted non-tenure track</a:t>
            </a:r>
            <a:r>
              <a:rPr lang="en-US" sz="1200" dirty="0">
                <a:latin typeface="Helvetica" panose="020B0604020202020204" pitchFamily="34" charset="0"/>
                <a:ea typeface="Times New Roman" panose="02020603050405020304" pitchFamily="18" charset="0"/>
                <a:cs typeface="Times New Roman" panose="02020603050405020304" pitchFamily="18" charset="0"/>
              </a:rPr>
              <a:t> member to serve as Chair-Elect of the Faculty Policy Council. The Chair-Elect is a voting member of the Council. The Chair-Elect shall also function as Secretary of the Council. The Chair-Elect of the Faculty Policy Council shall have .25 released time </a:t>
            </a:r>
            <a:r>
              <a:rPr lang="en-US" sz="1200" b="1" i="1" dirty="0">
                <a:latin typeface="Helvetica" panose="020B0604020202020204" pitchFamily="34" charset="0"/>
                <a:ea typeface="Times New Roman" panose="02020603050405020304" pitchFamily="18" charset="0"/>
                <a:cs typeface="Times New Roman" panose="02020603050405020304" pitchFamily="18" charset="0"/>
              </a:rPr>
              <a:t>(or equivalent funding that may include a graduate assistant, professional travel, summer salary, and so forth)</a:t>
            </a:r>
            <a:r>
              <a:rPr lang="en-US" sz="1200" dirty="0">
                <a:latin typeface="Helvetica" panose="020B0604020202020204" pitchFamily="34" charset="0"/>
                <a:ea typeface="Times New Roman" panose="02020603050405020304" pitchFamily="18" charset="0"/>
                <a:cs typeface="Times New Roman" panose="02020603050405020304" pitchFamily="18" charset="0"/>
              </a:rPr>
              <a:t>, reached in agreement with his/her chair or director, for the fall and spring semesters. The Chair-Elect shall become the Chair of the Faculty Policy Council the following year. Each School shall be invited to put forward nominations for the position of Chair-elect from their School. Elections shall be held in conjunction with the general FPC Council Elections</a:t>
            </a:r>
            <a:endParaRPr lang="en-US" sz="12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097222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8331</TotalTime>
  <Words>644</Words>
  <Application>Microsoft Macintosh PowerPoint</Application>
  <PresentationFormat>On-screen Show (4:3)</PresentationFormat>
  <Paragraphs>207</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 Boardroom</vt:lpstr>
      <vt:lpstr>College of Education   Spring Faculty Meeting </vt:lpstr>
      <vt:lpstr>AGENDA</vt:lpstr>
      <vt:lpstr>PowerPoint Presentation</vt:lpstr>
      <vt:lpstr>College Committees</vt:lpstr>
      <vt:lpstr>PowerPoint Presentation</vt:lpstr>
      <vt:lpstr>FPC 2014-2015 A Year of Transition and Exploration</vt:lpstr>
      <vt:lpstr>FPC 2014-2015 A Year of Transition and Exploration</vt:lpstr>
      <vt:lpstr>PowerPoint Presentation</vt:lpstr>
      <vt:lpstr>PowerPoint Presentation</vt:lpstr>
      <vt:lpstr>Dean’s Report</vt:lpstr>
      <vt:lpstr>Open Discussion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Jong,Ester Johanna</dc:creator>
  <cp:lastModifiedBy>Todd McCardle</cp:lastModifiedBy>
  <cp:revision>103</cp:revision>
  <cp:lastPrinted>2015-02-11T16:59:15Z</cp:lastPrinted>
  <dcterms:created xsi:type="dcterms:W3CDTF">2013-11-21T19:12:41Z</dcterms:created>
  <dcterms:modified xsi:type="dcterms:W3CDTF">2015-04-02T00:23:59Z</dcterms:modified>
</cp:coreProperties>
</file>