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581" r:id="rId2"/>
    <p:sldId id="582" r:id="rId3"/>
    <p:sldId id="548" r:id="rId4"/>
    <p:sldId id="550" r:id="rId5"/>
    <p:sldId id="551" r:id="rId6"/>
    <p:sldId id="552" r:id="rId7"/>
    <p:sldId id="553" r:id="rId8"/>
    <p:sldId id="554" r:id="rId9"/>
    <p:sldId id="555" r:id="rId10"/>
    <p:sldId id="556" r:id="rId11"/>
    <p:sldId id="557" r:id="rId12"/>
    <p:sldId id="558" r:id="rId13"/>
    <p:sldId id="559" r:id="rId14"/>
    <p:sldId id="560" r:id="rId15"/>
    <p:sldId id="561" r:id="rId16"/>
    <p:sldId id="562" r:id="rId17"/>
    <p:sldId id="563" r:id="rId18"/>
    <p:sldId id="564" r:id="rId19"/>
    <p:sldId id="565" r:id="rId20"/>
    <p:sldId id="566" r:id="rId21"/>
    <p:sldId id="567" r:id="rId22"/>
    <p:sldId id="568" r:id="rId23"/>
    <p:sldId id="569" r:id="rId24"/>
    <p:sldId id="570" r:id="rId25"/>
    <p:sldId id="571" r:id="rId26"/>
    <p:sldId id="572" r:id="rId27"/>
    <p:sldId id="573" r:id="rId28"/>
    <p:sldId id="574" r:id="rId29"/>
    <p:sldId id="575" r:id="rId30"/>
    <p:sldId id="576" r:id="rId31"/>
    <p:sldId id="577" r:id="rId32"/>
    <p:sldId id="578" r:id="rId33"/>
    <p:sldId id="579" r:id="rId34"/>
    <p:sldId id="580" r:id="rId35"/>
  </p:sldIdLst>
  <p:sldSz cx="9144000" cy="6858000" type="screen4x3"/>
  <p:notesSz cx="6858000" cy="2676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09C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75AEF2-2C88-4863-B490-99DECC0CB03F}" v="1229" dt="2020-03-25T03:05:42.814"/>
    <p1510:client id="{AFCC3C74-F88F-4D6B-9957-4AB7BAA60D94}" v="323" dt="2020-03-25T03:27:18.445"/>
    <p1510:client id="{EEAD7FFB-2DFB-4494-97A1-CE483186F28B}" v="940" dt="2020-03-25T23:02:09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0" autoAdjust="0"/>
    <p:restoredTop sz="82564" autoAdjust="0"/>
  </p:normalViewPr>
  <p:slideViewPr>
    <p:cSldViewPr snapToGrid="0">
      <p:cViewPr varScale="1">
        <p:scale>
          <a:sx n="84" d="100"/>
          <a:sy n="84" d="100"/>
        </p:scale>
        <p:origin x="1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550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-old</a:t>
            </a:r>
            <a:endParaRPr lang="en-US" b="1" dirty="0">
              <a:cs typeface="Calibri"/>
            </a:endParaRPr>
          </a:p>
          <a:p>
            <a:r>
              <a:rPr lang="en-US" dirty="0"/>
              <a:t>bold </a:t>
            </a:r>
          </a:p>
          <a:p>
            <a:r>
              <a:rPr lang="en-US" dirty="0"/>
              <a:t>cold </a:t>
            </a:r>
          </a:p>
          <a:p>
            <a:r>
              <a:rPr lang="en-US" dirty="0"/>
              <a:t>fold </a:t>
            </a:r>
          </a:p>
          <a:p>
            <a:r>
              <a:rPr lang="en-US" dirty="0"/>
              <a:t>gold </a:t>
            </a:r>
          </a:p>
          <a:p>
            <a:r>
              <a:rPr lang="en-US" dirty="0"/>
              <a:t>hold </a:t>
            </a:r>
          </a:p>
          <a:p>
            <a:r>
              <a:rPr lang="en-US" dirty="0"/>
              <a:t>mold </a:t>
            </a:r>
          </a:p>
          <a:p>
            <a:r>
              <a:rPr lang="en-US" dirty="0"/>
              <a:t>old </a:t>
            </a:r>
          </a:p>
          <a:p>
            <a:r>
              <a:rPr lang="en-US" dirty="0"/>
              <a:t>scold </a:t>
            </a:r>
          </a:p>
          <a:p>
            <a:r>
              <a:rPr lang="en-US" dirty="0"/>
              <a:t>sold </a:t>
            </a:r>
          </a:p>
          <a:p>
            <a:r>
              <a:rPr lang="en-US" dirty="0"/>
              <a:t>told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63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-ole</a:t>
            </a:r>
            <a:br>
              <a:rPr lang="en-US" dirty="0">
                <a:cs typeface="+mn-lt"/>
              </a:rPr>
            </a:br>
            <a:r>
              <a:rPr lang="en-US" dirty="0"/>
              <a:t>dole </a:t>
            </a:r>
          </a:p>
          <a:p>
            <a:r>
              <a:rPr lang="en-US" dirty="0"/>
              <a:t>hole </a:t>
            </a:r>
          </a:p>
          <a:p>
            <a:r>
              <a:rPr lang="en-US" dirty="0"/>
              <a:t>mole </a:t>
            </a:r>
          </a:p>
          <a:p>
            <a:r>
              <a:rPr lang="en-US" dirty="0"/>
              <a:t>pole </a:t>
            </a:r>
          </a:p>
          <a:p>
            <a:r>
              <a:rPr lang="en-US" dirty="0"/>
              <a:t>role </a:t>
            </a:r>
          </a:p>
          <a:p>
            <a:r>
              <a:rPr lang="en-US" dirty="0"/>
              <a:t>sole </a:t>
            </a:r>
          </a:p>
          <a:p>
            <a:r>
              <a:rPr lang="en-US" dirty="0"/>
              <a:t>stole </a:t>
            </a:r>
          </a:p>
          <a:p>
            <a:r>
              <a:rPr lang="en-US" dirty="0"/>
              <a:t>whole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377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oll</a:t>
            </a:r>
            <a:br>
              <a:rPr lang="en-US" dirty="0">
                <a:cs typeface="+mn-lt"/>
              </a:rPr>
            </a:br>
            <a:r>
              <a:rPr lang="en-US" dirty="0"/>
              <a:t>droll</a:t>
            </a:r>
            <a:endParaRPr lang="en-US" dirty="0">
              <a:cs typeface="Calibri"/>
            </a:endParaRPr>
          </a:p>
          <a:p>
            <a:r>
              <a:rPr lang="en-US" dirty="0"/>
              <a:t>knoll</a:t>
            </a:r>
            <a:endParaRPr lang="en-US" dirty="0">
              <a:cs typeface="Calibri"/>
            </a:endParaRPr>
          </a:p>
          <a:p>
            <a:r>
              <a:rPr lang="en-US" dirty="0"/>
              <a:t>poll</a:t>
            </a:r>
            <a:endParaRPr lang="en-US" dirty="0">
              <a:cs typeface="Calibri"/>
            </a:endParaRPr>
          </a:p>
          <a:p>
            <a:r>
              <a:rPr lang="en-US" dirty="0"/>
              <a:t>roll</a:t>
            </a:r>
            <a:endParaRPr lang="en-US" dirty="0">
              <a:cs typeface="Calibri"/>
            </a:endParaRPr>
          </a:p>
          <a:p>
            <a:r>
              <a:rPr lang="en-US" dirty="0"/>
              <a:t>scroll</a:t>
            </a:r>
            <a:endParaRPr lang="en-US" dirty="0">
              <a:cs typeface="Calibri"/>
            </a:endParaRPr>
          </a:p>
          <a:p>
            <a:r>
              <a:rPr lang="en-US" dirty="0"/>
              <a:t>stroll</a:t>
            </a:r>
            <a:endParaRPr lang="en-US" dirty="0">
              <a:cs typeface="Calibri"/>
            </a:endParaRPr>
          </a:p>
          <a:p>
            <a:r>
              <a:rPr lang="en-US" dirty="0"/>
              <a:t>toll</a:t>
            </a:r>
            <a:endParaRPr lang="en-US" dirty="0">
              <a:cs typeface="Calibri"/>
            </a:endParaRPr>
          </a:p>
          <a:p>
            <a:r>
              <a:rPr lang="en-US" dirty="0" err="1"/>
              <a:t>trol</a:t>
            </a:r>
            <a:endParaRPr lang="en-US" dirty="0" err="1">
              <a:cs typeface="Calibri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69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-one</a:t>
            </a:r>
            <a:br>
              <a:rPr lang="en-US" dirty="0">
                <a:cs typeface="+mn-lt"/>
              </a:rPr>
            </a:br>
            <a:r>
              <a:rPr lang="en-US" dirty="0"/>
              <a:t>bone </a:t>
            </a:r>
          </a:p>
          <a:p>
            <a:r>
              <a:rPr lang="en-US" dirty="0"/>
              <a:t>clone </a:t>
            </a:r>
          </a:p>
          <a:p>
            <a:r>
              <a:rPr lang="en-US" dirty="0"/>
              <a:t>cone </a:t>
            </a:r>
          </a:p>
          <a:p>
            <a:r>
              <a:rPr lang="en-US" dirty="0"/>
              <a:t>crone </a:t>
            </a:r>
          </a:p>
          <a:p>
            <a:r>
              <a:rPr lang="en-US" dirty="0"/>
              <a:t>drone </a:t>
            </a:r>
          </a:p>
          <a:p>
            <a:r>
              <a:rPr lang="en-US" dirty="0"/>
              <a:t>hone </a:t>
            </a:r>
          </a:p>
          <a:p>
            <a:r>
              <a:rPr lang="en-US" dirty="0"/>
              <a:t>lone </a:t>
            </a:r>
          </a:p>
          <a:p>
            <a:r>
              <a:rPr lang="en-US" dirty="0"/>
              <a:t>phone </a:t>
            </a:r>
          </a:p>
          <a:p>
            <a:r>
              <a:rPr lang="en-US" dirty="0"/>
              <a:t>prone </a:t>
            </a:r>
          </a:p>
          <a:p>
            <a:r>
              <a:rPr lang="en-US" dirty="0"/>
              <a:t>shone </a:t>
            </a:r>
          </a:p>
          <a:p>
            <a:r>
              <a:rPr lang="en-US" dirty="0"/>
              <a:t>stone </a:t>
            </a:r>
          </a:p>
          <a:p>
            <a:r>
              <a:rPr lang="en-US" dirty="0"/>
              <a:t>tone </a:t>
            </a:r>
          </a:p>
          <a:p>
            <a:r>
              <a:rPr lang="en-US" dirty="0"/>
              <a:t>zone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381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ood</a:t>
            </a:r>
            <a:br>
              <a:rPr lang="en-US" dirty="0">
                <a:cs typeface="+mn-lt"/>
              </a:rPr>
            </a:br>
            <a:r>
              <a:rPr lang="en-US" dirty="0"/>
              <a:t>good </a:t>
            </a:r>
          </a:p>
          <a:p>
            <a:r>
              <a:rPr lang="en-US" dirty="0"/>
              <a:t>hood </a:t>
            </a:r>
          </a:p>
          <a:p>
            <a:r>
              <a:rPr lang="en-US" dirty="0"/>
              <a:t>stood </a:t>
            </a:r>
          </a:p>
          <a:p>
            <a:r>
              <a:rPr lang="en-US" dirty="0"/>
              <a:t>wood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76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ook</a:t>
            </a:r>
            <a:br>
              <a:rPr lang="en-US" dirty="0">
                <a:cs typeface="+mn-lt"/>
              </a:rPr>
            </a:br>
            <a:r>
              <a:rPr lang="en-US" dirty="0"/>
              <a:t>book</a:t>
            </a:r>
          </a:p>
          <a:p>
            <a:r>
              <a:rPr lang="en-US" dirty="0"/>
              <a:t>brook</a:t>
            </a:r>
          </a:p>
          <a:p>
            <a:r>
              <a:rPr lang="en-US" dirty="0"/>
              <a:t>cook </a:t>
            </a:r>
          </a:p>
          <a:p>
            <a:r>
              <a:rPr lang="en-US" dirty="0"/>
              <a:t>crook </a:t>
            </a:r>
          </a:p>
          <a:p>
            <a:r>
              <a:rPr lang="en-US" dirty="0"/>
              <a:t>hook </a:t>
            </a:r>
          </a:p>
          <a:p>
            <a:r>
              <a:rPr lang="en-US" dirty="0"/>
              <a:t>look </a:t>
            </a:r>
          </a:p>
          <a:p>
            <a:r>
              <a:rPr lang="en-US" dirty="0"/>
              <a:t>nook </a:t>
            </a:r>
          </a:p>
          <a:p>
            <a:r>
              <a:rPr lang="en-US" dirty="0"/>
              <a:t>shook </a:t>
            </a:r>
          </a:p>
          <a:p>
            <a:r>
              <a:rPr lang="en-US" dirty="0"/>
              <a:t>took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79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ool</a:t>
            </a:r>
            <a:br>
              <a:rPr lang="en-US" dirty="0">
                <a:cs typeface="+mn-lt"/>
              </a:rPr>
            </a:br>
            <a:r>
              <a:rPr lang="en-US" dirty="0"/>
              <a:t>cool </a:t>
            </a:r>
          </a:p>
          <a:p>
            <a:r>
              <a:rPr lang="en-US" dirty="0"/>
              <a:t>drool </a:t>
            </a:r>
          </a:p>
          <a:p>
            <a:r>
              <a:rPr lang="en-US" dirty="0"/>
              <a:t>fool </a:t>
            </a:r>
          </a:p>
          <a:p>
            <a:r>
              <a:rPr lang="en-US" dirty="0"/>
              <a:t>pool </a:t>
            </a:r>
          </a:p>
          <a:p>
            <a:r>
              <a:rPr lang="en-US" dirty="0"/>
              <a:t>school </a:t>
            </a:r>
          </a:p>
          <a:p>
            <a:r>
              <a:rPr lang="en-US" dirty="0"/>
              <a:t>spool </a:t>
            </a:r>
          </a:p>
          <a:p>
            <a:r>
              <a:rPr lang="en-US" dirty="0"/>
              <a:t>stool </a:t>
            </a:r>
          </a:p>
          <a:p>
            <a:r>
              <a:rPr lang="en-US" dirty="0"/>
              <a:t>tool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347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oom</a:t>
            </a:r>
            <a:br>
              <a:rPr lang="en-US" dirty="0">
                <a:cs typeface="+mn-lt"/>
              </a:rPr>
            </a:br>
            <a:r>
              <a:rPr lang="en-US" dirty="0"/>
              <a:t>bloom</a:t>
            </a:r>
            <a:endParaRPr lang="en-US" dirty="0">
              <a:cs typeface="Calibri"/>
            </a:endParaRPr>
          </a:p>
          <a:p>
            <a:r>
              <a:rPr lang="en-US" dirty="0"/>
              <a:t>boom</a:t>
            </a:r>
            <a:endParaRPr lang="en-US" dirty="0">
              <a:cs typeface="Calibri"/>
            </a:endParaRPr>
          </a:p>
          <a:p>
            <a:r>
              <a:rPr lang="en-US" dirty="0"/>
              <a:t>broom</a:t>
            </a:r>
            <a:endParaRPr lang="en-US" dirty="0">
              <a:cs typeface="Calibri"/>
            </a:endParaRPr>
          </a:p>
          <a:p>
            <a:r>
              <a:rPr lang="en-US" dirty="0"/>
              <a:t>doom</a:t>
            </a:r>
            <a:endParaRPr lang="en-US" dirty="0">
              <a:cs typeface="Calibri"/>
            </a:endParaRPr>
          </a:p>
          <a:p>
            <a:r>
              <a:rPr lang="en-US" dirty="0"/>
              <a:t>gloom</a:t>
            </a:r>
            <a:endParaRPr lang="en-US" dirty="0">
              <a:cs typeface="Calibri"/>
            </a:endParaRPr>
          </a:p>
          <a:p>
            <a:r>
              <a:rPr lang="en-US" dirty="0"/>
              <a:t>groom</a:t>
            </a:r>
            <a:endParaRPr lang="en-US" dirty="0">
              <a:cs typeface="Calibri"/>
            </a:endParaRPr>
          </a:p>
          <a:p>
            <a:r>
              <a:rPr lang="en-US" dirty="0"/>
              <a:t>loom</a:t>
            </a:r>
            <a:endParaRPr lang="en-US" dirty="0">
              <a:cs typeface="Calibri"/>
            </a:endParaRPr>
          </a:p>
          <a:p>
            <a:r>
              <a:rPr lang="en-US" dirty="0"/>
              <a:t>room</a:t>
            </a:r>
            <a:endParaRPr lang="en-US" dirty="0">
              <a:cs typeface="Calibri"/>
            </a:endParaRPr>
          </a:p>
          <a:p>
            <a:r>
              <a:rPr lang="en-US" dirty="0"/>
              <a:t>zoom</a:t>
            </a:r>
            <a:endParaRPr lang="en-US" dirty="0">
              <a:cs typeface="Calibri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117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oon</a:t>
            </a:r>
            <a:br>
              <a:rPr lang="en-US" dirty="0">
                <a:cs typeface="+mn-lt"/>
              </a:rPr>
            </a:br>
            <a:r>
              <a:rPr lang="en-US" dirty="0"/>
              <a:t>croon </a:t>
            </a:r>
          </a:p>
          <a:p>
            <a:r>
              <a:rPr lang="en-US" dirty="0"/>
              <a:t>loon </a:t>
            </a:r>
          </a:p>
          <a:p>
            <a:r>
              <a:rPr lang="en-US" dirty="0"/>
              <a:t>moon </a:t>
            </a:r>
          </a:p>
          <a:p>
            <a:r>
              <a:rPr lang="en-US" dirty="0"/>
              <a:t>noon </a:t>
            </a:r>
          </a:p>
          <a:p>
            <a:r>
              <a:rPr lang="en-US" dirty="0"/>
              <a:t>soon </a:t>
            </a:r>
          </a:p>
          <a:p>
            <a:r>
              <a:rPr lang="en-US" dirty="0"/>
              <a:t>spoon </a:t>
            </a:r>
          </a:p>
          <a:p>
            <a:r>
              <a:rPr lang="en-US" dirty="0"/>
              <a:t>swoon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065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oop</a:t>
            </a:r>
            <a:br>
              <a:rPr lang="en-US" dirty="0">
                <a:cs typeface="+mn-lt"/>
              </a:rPr>
            </a:br>
            <a:r>
              <a:rPr lang="en-US" dirty="0"/>
              <a:t>coop </a:t>
            </a:r>
          </a:p>
          <a:p>
            <a:r>
              <a:rPr lang="en-US" dirty="0"/>
              <a:t>droop </a:t>
            </a:r>
          </a:p>
          <a:p>
            <a:r>
              <a:rPr lang="en-US" dirty="0"/>
              <a:t>hoop </a:t>
            </a:r>
          </a:p>
          <a:p>
            <a:r>
              <a:rPr lang="en-US" dirty="0"/>
              <a:t>loop </a:t>
            </a:r>
          </a:p>
          <a:p>
            <a:r>
              <a:rPr lang="en-US" dirty="0"/>
              <a:t>scoop </a:t>
            </a:r>
          </a:p>
          <a:p>
            <a:r>
              <a:rPr lang="en-US" dirty="0"/>
              <a:t>sloop </a:t>
            </a:r>
          </a:p>
          <a:p>
            <a:r>
              <a:rPr lang="en-US" dirty="0"/>
              <a:t>snoop </a:t>
            </a:r>
          </a:p>
          <a:p>
            <a:r>
              <a:rPr lang="en-US" dirty="0"/>
              <a:t>stoop </a:t>
            </a:r>
          </a:p>
          <a:p>
            <a:r>
              <a:rPr lang="en-US" dirty="0"/>
              <a:t>swoop </a:t>
            </a:r>
          </a:p>
          <a:p>
            <a:r>
              <a:rPr lang="en-US" dirty="0"/>
              <a:t>troop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99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-oat</a:t>
            </a:r>
          </a:p>
          <a:p>
            <a:r>
              <a:rPr lang="en-US" dirty="0"/>
              <a:t>bloat</a:t>
            </a:r>
            <a:endParaRPr lang="en-US" dirty="0">
              <a:cs typeface="Calibri"/>
            </a:endParaRPr>
          </a:p>
          <a:p>
            <a:r>
              <a:rPr lang="en-US" dirty="0"/>
              <a:t>boat</a:t>
            </a:r>
            <a:endParaRPr lang="en-US" dirty="0">
              <a:cs typeface="Calibri"/>
            </a:endParaRPr>
          </a:p>
          <a:p>
            <a:r>
              <a:rPr lang="en-US" dirty="0"/>
              <a:t>coat</a:t>
            </a:r>
            <a:endParaRPr lang="en-US" dirty="0">
              <a:cs typeface="Calibri"/>
            </a:endParaRPr>
          </a:p>
          <a:p>
            <a:r>
              <a:rPr lang="en-US" dirty="0"/>
              <a:t>float</a:t>
            </a:r>
            <a:endParaRPr lang="en-US" dirty="0">
              <a:cs typeface="Calibri"/>
            </a:endParaRPr>
          </a:p>
          <a:p>
            <a:r>
              <a:rPr lang="en-US" dirty="0"/>
              <a:t>goat</a:t>
            </a:r>
            <a:endParaRPr lang="en-US" dirty="0">
              <a:cs typeface="Calibri"/>
            </a:endParaRPr>
          </a:p>
          <a:p>
            <a:r>
              <a:rPr lang="en-US" dirty="0"/>
              <a:t>gloat</a:t>
            </a:r>
            <a:endParaRPr lang="en-US" dirty="0">
              <a:cs typeface="Calibri"/>
            </a:endParaRPr>
          </a:p>
          <a:p>
            <a:r>
              <a:rPr lang="en-US" dirty="0"/>
              <a:t>moat</a:t>
            </a:r>
            <a:endParaRPr lang="en-US" dirty="0">
              <a:cs typeface="Calibri"/>
            </a:endParaRPr>
          </a:p>
          <a:p>
            <a:r>
              <a:rPr lang="en-US" dirty="0"/>
              <a:t>oat</a:t>
            </a:r>
            <a:endParaRPr lang="en-US" dirty="0">
              <a:cs typeface="Calibri"/>
            </a:endParaRPr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591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oot</a:t>
            </a:r>
            <a:br>
              <a:rPr lang="en-US" dirty="0">
                <a:cs typeface="+mn-lt"/>
              </a:rPr>
            </a:br>
            <a:r>
              <a:rPr lang="en-US" dirty="0"/>
              <a:t>boot </a:t>
            </a:r>
          </a:p>
          <a:p>
            <a:r>
              <a:rPr lang="en-US" dirty="0"/>
              <a:t>hoot </a:t>
            </a:r>
          </a:p>
          <a:p>
            <a:r>
              <a:rPr lang="en-US" dirty="0"/>
              <a:t>loot </a:t>
            </a:r>
          </a:p>
          <a:p>
            <a:r>
              <a:rPr lang="en-US" dirty="0"/>
              <a:t>moot </a:t>
            </a:r>
          </a:p>
          <a:p>
            <a:r>
              <a:rPr lang="en-US" dirty="0"/>
              <a:t>root </a:t>
            </a:r>
          </a:p>
          <a:p>
            <a:r>
              <a:rPr lang="en-US" dirty="0"/>
              <a:t>scoot </a:t>
            </a:r>
          </a:p>
          <a:p>
            <a:r>
              <a:rPr lang="en-US" dirty="0"/>
              <a:t>shoot </a:t>
            </a:r>
          </a:p>
          <a:p>
            <a:r>
              <a:rPr lang="en-US" dirty="0"/>
              <a:t>toot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572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-op</a:t>
            </a:r>
            <a:br>
              <a:rPr lang="en-US" dirty="0">
                <a:cs typeface="+mn-lt"/>
              </a:rPr>
            </a:br>
            <a:r>
              <a:rPr lang="en-US" dirty="0"/>
              <a:t>bop </a:t>
            </a:r>
          </a:p>
          <a:p>
            <a:r>
              <a:rPr lang="en-US" dirty="0"/>
              <a:t>chop </a:t>
            </a:r>
          </a:p>
          <a:p>
            <a:r>
              <a:rPr lang="en-US" dirty="0"/>
              <a:t>cop </a:t>
            </a:r>
          </a:p>
          <a:p>
            <a:r>
              <a:rPr lang="en-US" dirty="0"/>
              <a:t>crop </a:t>
            </a:r>
          </a:p>
          <a:p>
            <a:r>
              <a:rPr lang="en-US" dirty="0"/>
              <a:t>drop </a:t>
            </a:r>
          </a:p>
          <a:p>
            <a:r>
              <a:rPr lang="en-US" dirty="0"/>
              <a:t>flop </a:t>
            </a:r>
          </a:p>
          <a:p>
            <a:r>
              <a:rPr lang="en-US" dirty="0"/>
              <a:t>fop </a:t>
            </a:r>
          </a:p>
          <a:p>
            <a:r>
              <a:rPr lang="en-US" dirty="0"/>
              <a:t>glop </a:t>
            </a:r>
          </a:p>
          <a:p>
            <a:r>
              <a:rPr lang="en-US" dirty="0"/>
              <a:t>hop </a:t>
            </a:r>
          </a:p>
          <a:p>
            <a:r>
              <a:rPr lang="en-US" dirty="0"/>
              <a:t>lop </a:t>
            </a:r>
          </a:p>
          <a:p>
            <a:r>
              <a:rPr lang="en-US" dirty="0"/>
              <a:t>mop </a:t>
            </a:r>
          </a:p>
          <a:p>
            <a:r>
              <a:rPr lang="en-US" dirty="0"/>
              <a:t>plop </a:t>
            </a:r>
          </a:p>
          <a:p>
            <a:r>
              <a:rPr lang="en-US" dirty="0"/>
              <a:t>pop </a:t>
            </a:r>
          </a:p>
          <a:p>
            <a:r>
              <a:rPr lang="en-US" dirty="0"/>
              <a:t>prop </a:t>
            </a:r>
          </a:p>
          <a:p>
            <a:r>
              <a:rPr lang="en-US" dirty="0"/>
              <a:t>shop </a:t>
            </a:r>
          </a:p>
          <a:p>
            <a:r>
              <a:rPr lang="en-US" dirty="0"/>
              <a:t>slop </a:t>
            </a:r>
          </a:p>
          <a:p>
            <a:r>
              <a:rPr lang="en-US" dirty="0"/>
              <a:t>sop </a:t>
            </a:r>
          </a:p>
          <a:p>
            <a:r>
              <a:rPr lang="en-US" dirty="0"/>
              <a:t>stop </a:t>
            </a:r>
          </a:p>
          <a:p>
            <a:r>
              <a:rPr lang="en-US" dirty="0"/>
              <a:t>top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28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ope</a:t>
            </a:r>
            <a:endParaRPr lang="en-US" b="1" dirty="0">
              <a:cs typeface="+mn-lt"/>
            </a:endParaRPr>
          </a:p>
          <a:p>
            <a:r>
              <a:rPr lang="en-US" dirty="0"/>
              <a:t>cope</a:t>
            </a:r>
            <a:endParaRPr lang="en-US" dirty="0">
              <a:cs typeface="Calibri"/>
            </a:endParaRPr>
          </a:p>
          <a:p>
            <a:r>
              <a:rPr lang="en-US" dirty="0"/>
              <a:t>grope</a:t>
            </a:r>
            <a:endParaRPr lang="en-US" dirty="0">
              <a:cs typeface="Calibri"/>
            </a:endParaRPr>
          </a:p>
          <a:p>
            <a:r>
              <a:rPr lang="en-US" dirty="0"/>
              <a:t>hope</a:t>
            </a:r>
            <a:endParaRPr lang="en-US" dirty="0">
              <a:cs typeface="Calibri"/>
            </a:endParaRPr>
          </a:p>
          <a:p>
            <a:r>
              <a:rPr lang="en-US" dirty="0"/>
              <a:t>lope</a:t>
            </a:r>
            <a:endParaRPr lang="en-US" dirty="0">
              <a:cs typeface="Calibri"/>
            </a:endParaRPr>
          </a:p>
          <a:p>
            <a:r>
              <a:rPr lang="en-US" dirty="0"/>
              <a:t>mope</a:t>
            </a:r>
            <a:endParaRPr lang="en-US" dirty="0">
              <a:cs typeface="Calibri"/>
            </a:endParaRPr>
          </a:p>
          <a:p>
            <a:r>
              <a:rPr lang="en-US" dirty="0"/>
              <a:t>nope</a:t>
            </a:r>
            <a:endParaRPr lang="en-US" dirty="0">
              <a:cs typeface="Calibri"/>
            </a:endParaRPr>
          </a:p>
          <a:p>
            <a:r>
              <a:rPr lang="en-US" dirty="0"/>
              <a:t>pope</a:t>
            </a:r>
            <a:endParaRPr lang="en-US" dirty="0">
              <a:cs typeface="Calibri"/>
            </a:endParaRPr>
          </a:p>
          <a:p>
            <a:r>
              <a:rPr lang="en-US" dirty="0"/>
              <a:t>rope</a:t>
            </a:r>
            <a:endParaRPr lang="en-US" dirty="0">
              <a:cs typeface="Calibri"/>
            </a:endParaRPr>
          </a:p>
          <a:p>
            <a:r>
              <a:rPr lang="en-US" dirty="0"/>
              <a:t>scope</a:t>
            </a:r>
            <a:endParaRPr lang="en-US" dirty="0">
              <a:cs typeface="Calibri"/>
            </a:endParaRPr>
          </a:p>
          <a:p>
            <a:r>
              <a:rPr lang="en-US" dirty="0"/>
              <a:t>slope</a:t>
            </a:r>
            <a:endParaRPr lang="en-US" dirty="0">
              <a:cs typeface="Calibri"/>
            </a:endParaRPr>
          </a:p>
          <a:p>
            <a:endParaRPr lang="en-US" b="1" dirty="0">
              <a:cs typeface="+mn-lt"/>
            </a:endParaRPr>
          </a:p>
          <a:p>
            <a:br>
              <a:rPr lang="en-US" dirty="0">
                <a:cs typeface="+mn-lt"/>
              </a:rPr>
            </a:b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591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-ore</a:t>
            </a:r>
            <a:br>
              <a:rPr lang="en-US" dirty="0">
                <a:cs typeface="+mn-lt"/>
              </a:rPr>
            </a:br>
            <a:r>
              <a:rPr lang="en-US" dirty="0"/>
              <a:t>bore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tore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more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wore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sore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core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store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fore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pore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Chore</a:t>
            </a:r>
            <a:endParaRPr lang="en-US" dirty="0">
              <a:cs typeface="Calibri"/>
            </a:endParaRPr>
          </a:p>
          <a:p>
            <a:r>
              <a:rPr lang="en-US" dirty="0"/>
              <a:t>score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shore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snore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spore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store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swore</a:t>
            </a:r>
            <a:endParaRPr lang="en-US" dirty="0">
              <a:cs typeface="Calibri" panose="020F0502020204030204"/>
            </a:endParaRPr>
          </a:p>
          <a:p>
            <a:pPr algn="ctr"/>
            <a:endParaRPr lang="en-US" dirty="0">
              <a:cs typeface="+mn-lt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591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-</a:t>
            </a:r>
            <a:r>
              <a:rPr lang="en-US" b="1" dirty="0" err="1">
                <a:cs typeface="Calibri"/>
              </a:rPr>
              <a:t>orn</a:t>
            </a:r>
            <a:endParaRPr lang="en-US" b="1" dirty="0">
              <a:cs typeface="Calibri"/>
            </a:endParaRPr>
          </a:p>
          <a:p>
            <a:r>
              <a:rPr lang="en-US" dirty="0"/>
              <a:t>born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corn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horn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morn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torn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worn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scorn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shorn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sworn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thorn</a:t>
            </a:r>
            <a:endParaRPr lang="en-US" dirty="0">
              <a:cs typeface="Calibri" panose="020F0502020204030204"/>
            </a:endParaRPr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591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ose</a:t>
            </a:r>
            <a:br>
              <a:rPr lang="en-US" dirty="0">
                <a:cs typeface="+mn-lt"/>
              </a:rPr>
            </a:br>
            <a:r>
              <a:rPr lang="en-US" dirty="0"/>
              <a:t>hose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nose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pose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rose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chose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close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prose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those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591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ot</a:t>
            </a:r>
            <a:br>
              <a:rPr lang="en-US" dirty="0">
                <a:cs typeface="+mn-lt"/>
              </a:rPr>
            </a:br>
            <a:r>
              <a:rPr lang="en-US" dirty="0"/>
              <a:t>cot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dot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got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hot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jot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knot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lot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not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pot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rot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tot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blot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clot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plot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shot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slot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snot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spot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trot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591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ouse</a:t>
            </a:r>
            <a:br>
              <a:rPr lang="en-US" dirty="0">
                <a:cs typeface="+mn-lt"/>
              </a:rPr>
            </a:br>
            <a:r>
              <a:rPr lang="en-US" dirty="0"/>
              <a:t>blouse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douse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grouse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house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mouse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rouse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souse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spouse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591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-out</a:t>
            </a:r>
            <a:br>
              <a:rPr lang="en-US" dirty="0">
                <a:cs typeface="+mn-lt"/>
              </a:rPr>
            </a:br>
            <a:r>
              <a:rPr lang="en-US" dirty="0"/>
              <a:t>bout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clout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flout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gout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grout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lout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out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pout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scout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Shout</a:t>
            </a:r>
            <a:endParaRPr lang="en-US" dirty="0">
              <a:cs typeface="Calibri"/>
            </a:endParaRPr>
          </a:p>
          <a:p>
            <a:r>
              <a:rPr lang="en-US" dirty="0"/>
              <a:t>sprout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stout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tout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trout</a:t>
            </a:r>
            <a:endParaRPr lang="en-US" dirty="0">
              <a:cs typeface="Calibri" panose="020F0502020204030204"/>
            </a:endParaRPr>
          </a:p>
          <a:p>
            <a:pPr algn="ctr"/>
            <a:endParaRPr lang="en-US" dirty="0">
              <a:cs typeface="+mn-lt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591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-ow</a:t>
            </a:r>
            <a:br>
              <a:rPr lang="en-US" dirty="0">
                <a:cs typeface="+mn-lt"/>
              </a:rPr>
            </a:br>
            <a:r>
              <a:rPr lang="en-US" dirty="0"/>
              <a:t>blow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bow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crow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flow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glow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grow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know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low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mow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row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show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slow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snow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stow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tow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59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-oak</a:t>
            </a:r>
            <a:endParaRPr lang="en-US" b="1" dirty="0">
              <a:cs typeface="Calibri"/>
            </a:endParaRPr>
          </a:p>
          <a:p>
            <a:r>
              <a:rPr lang="en-US" dirty="0"/>
              <a:t>cloak </a:t>
            </a:r>
          </a:p>
          <a:p>
            <a:r>
              <a:rPr lang="en-US" dirty="0"/>
              <a:t>croak </a:t>
            </a:r>
          </a:p>
          <a:p>
            <a:r>
              <a:rPr lang="en-US" dirty="0"/>
              <a:t>oak </a:t>
            </a:r>
          </a:p>
          <a:p>
            <a:r>
              <a:rPr lang="en-US" dirty="0"/>
              <a:t>soak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432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-ow</a:t>
            </a:r>
            <a:endParaRPr lang="en-US" b="1" dirty="0">
              <a:cs typeface="Calibri"/>
            </a:endParaRPr>
          </a:p>
          <a:p>
            <a:r>
              <a:rPr lang="en-US" dirty="0"/>
              <a:t>bow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brow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chow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how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now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plow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prow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row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scow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Sow</a:t>
            </a:r>
          </a:p>
          <a:p>
            <a:r>
              <a:rPr lang="en-US" dirty="0">
                <a:cs typeface="Calibri"/>
              </a:rPr>
              <a:t>vow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591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-own</a:t>
            </a:r>
            <a:br>
              <a:rPr lang="en-US" dirty="0">
                <a:cs typeface="+mn-lt"/>
              </a:rPr>
            </a:br>
            <a:r>
              <a:rPr lang="en-US" dirty="0"/>
              <a:t>blown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flown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grown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known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mown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shown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sown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thrown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591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-ox</a:t>
            </a:r>
            <a:br>
              <a:rPr lang="en-US" dirty="0">
                <a:cs typeface="+mn-lt"/>
              </a:rPr>
            </a:br>
            <a:r>
              <a:rPr lang="en-US" dirty="0"/>
              <a:t>box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fox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lox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pox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591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-oy</a:t>
            </a:r>
            <a:br>
              <a:rPr lang="en-US" dirty="0">
                <a:cs typeface="+mn-lt"/>
              </a:rPr>
            </a:br>
            <a:r>
              <a:rPr lang="en-US" dirty="0"/>
              <a:t>boy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coy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joy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Roy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soy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toy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ploy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35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ob</a:t>
            </a:r>
            <a:endParaRPr lang="en-US" b="1" dirty="0">
              <a:cs typeface="Calibri"/>
            </a:endParaRPr>
          </a:p>
          <a:p>
            <a:r>
              <a:rPr lang="en-US" dirty="0"/>
              <a:t>blob </a:t>
            </a:r>
          </a:p>
          <a:p>
            <a:r>
              <a:rPr lang="en-US" dirty="0"/>
              <a:t>cob </a:t>
            </a:r>
          </a:p>
          <a:p>
            <a:r>
              <a:rPr lang="en-US" dirty="0"/>
              <a:t>fob 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glob 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gob 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job 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knob 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lob 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mob 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rob 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slob 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snob 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sob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1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ock</a:t>
            </a:r>
            <a:endParaRPr lang="en-US" b="1" dirty="0">
              <a:cs typeface="Calibri"/>
            </a:endParaRPr>
          </a:p>
          <a:p>
            <a:r>
              <a:rPr lang="en-US" dirty="0"/>
              <a:t>block </a:t>
            </a:r>
          </a:p>
          <a:p>
            <a:r>
              <a:rPr lang="en-US" dirty="0"/>
              <a:t>chock </a:t>
            </a:r>
          </a:p>
          <a:p>
            <a:r>
              <a:rPr lang="en-US" dirty="0"/>
              <a:t>clock </a:t>
            </a:r>
          </a:p>
          <a:p>
            <a:r>
              <a:rPr lang="en-US" dirty="0"/>
              <a:t>cock </a:t>
            </a:r>
          </a:p>
          <a:p>
            <a:r>
              <a:rPr lang="en-US" dirty="0"/>
              <a:t>crock </a:t>
            </a:r>
          </a:p>
          <a:p>
            <a:r>
              <a:rPr lang="en-US" dirty="0"/>
              <a:t>dock </a:t>
            </a:r>
          </a:p>
          <a:p>
            <a:r>
              <a:rPr lang="en-US" dirty="0"/>
              <a:t>flock </a:t>
            </a:r>
          </a:p>
          <a:p>
            <a:r>
              <a:rPr lang="en-US" dirty="0"/>
              <a:t>frock </a:t>
            </a:r>
          </a:p>
          <a:p>
            <a:r>
              <a:rPr lang="en-US" dirty="0"/>
              <a:t>hock </a:t>
            </a:r>
          </a:p>
          <a:p>
            <a:r>
              <a:rPr lang="en-US" dirty="0"/>
              <a:t>jock </a:t>
            </a:r>
          </a:p>
          <a:p>
            <a:r>
              <a:rPr lang="en-US" dirty="0"/>
              <a:t>knock </a:t>
            </a:r>
          </a:p>
          <a:p>
            <a:r>
              <a:rPr lang="en-US" dirty="0"/>
              <a:t>lock </a:t>
            </a:r>
          </a:p>
          <a:p>
            <a:r>
              <a:rPr lang="en-US" dirty="0"/>
              <a:t>mock </a:t>
            </a:r>
          </a:p>
          <a:p>
            <a:r>
              <a:rPr lang="en-US" dirty="0"/>
              <a:t>pock </a:t>
            </a:r>
          </a:p>
          <a:p>
            <a:r>
              <a:rPr lang="en-US" dirty="0"/>
              <a:t>rock </a:t>
            </a:r>
          </a:p>
          <a:p>
            <a:r>
              <a:rPr lang="en-US" dirty="0"/>
              <a:t>shock </a:t>
            </a:r>
          </a:p>
          <a:p>
            <a:r>
              <a:rPr lang="en-US" dirty="0"/>
              <a:t>smock </a:t>
            </a:r>
          </a:p>
          <a:p>
            <a:r>
              <a:rPr lang="en-US" dirty="0"/>
              <a:t>sock </a:t>
            </a:r>
          </a:p>
          <a:p>
            <a:r>
              <a:rPr lang="en-US" dirty="0"/>
              <a:t>stock </a:t>
            </a:r>
          </a:p>
          <a:p>
            <a:r>
              <a:rPr lang="en-US" dirty="0"/>
              <a:t>tock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37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-od</a:t>
            </a:r>
            <a:endParaRPr lang="en-US" b="1" dirty="0">
              <a:cs typeface="Calibri"/>
            </a:endParaRPr>
          </a:p>
          <a:p>
            <a:r>
              <a:rPr lang="en-US" dirty="0"/>
              <a:t>clod </a:t>
            </a:r>
          </a:p>
          <a:p>
            <a:r>
              <a:rPr lang="en-US" dirty="0"/>
              <a:t>cod </a:t>
            </a:r>
          </a:p>
          <a:p>
            <a:r>
              <a:rPr lang="en-US" dirty="0"/>
              <a:t>mod </a:t>
            </a:r>
          </a:p>
          <a:p>
            <a:r>
              <a:rPr lang="en-US" dirty="0"/>
              <a:t>nod </a:t>
            </a:r>
          </a:p>
          <a:p>
            <a:r>
              <a:rPr lang="en-US" dirty="0"/>
              <a:t>plod </a:t>
            </a:r>
          </a:p>
          <a:p>
            <a:r>
              <a:rPr lang="en-US" dirty="0"/>
              <a:t>pod </a:t>
            </a:r>
          </a:p>
          <a:p>
            <a:r>
              <a:rPr lang="en-US" dirty="0"/>
              <a:t>prod </a:t>
            </a:r>
          </a:p>
          <a:p>
            <a:r>
              <a:rPr lang="en-US" dirty="0"/>
              <a:t>rod </a:t>
            </a:r>
          </a:p>
          <a:p>
            <a:r>
              <a:rPr lang="en-US" dirty="0"/>
              <a:t>shod </a:t>
            </a:r>
          </a:p>
          <a:p>
            <a:r>
              <a:rPr lang="en-US" dirty="0"/>
              <a:t>sod </a:t>
            </a:r>
          </a:p>
          <a:p>
            <a:r>
              <a:rPr lang="en-US" dirty="0"/>
              <a:t>trod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98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og</a:t>
            </a:r>
            <a:br>
              <a:rPr lang="en-US" dirty="0">
                <a:cs typeface="+mn-lt"/>
              </a:rPr>
            </a:br>
            <a:r>
              <a:rPr lang="en-US" dirty="0"/>
              <a:t>bog</a:t>
            </a:r>
            <a:endParaRPr lang="en-US" dirty="0">
              <a:cs typeface="Calibri"/>
            </a:endParaRPr>
          </a:p>
          <a:p>
            <a:r>
              <a:rPr lang="en-US" dirty="0"/>
              <a:t>clog</a:t>
            </a:r>
            <a:endParaRPr lang="en-US" dirty="0">
              <a:cs typeface="Calibri"/>
            </a:endParaRPr>
          </a:p>
          <a:p>
            <a:r>
              <a:rPr lang="en-US" dirty="0"/>
              <a:t>cog</a:t>
            </a:r>
            <a:endParaRPr lang="en-US" dirty="0">
              <a:cs typeface="Calibri"/>
            </a:endParaRPr>
          </a:p>
          <a:p>
            <a:r>
              <a:rPr lang="en-US" dirty="0"/>
              <a:t>dog</a:t>
            </a:r>
            <a:endParaRPr lang="en-US" dirty="0">
              <a:cs typeface="Calibri"/>
            </a:endParaRPr>
          </a:p>
          <a:p>
            <a:r>
              <a:rPr lang="en-US" dirty="0"/>
              <a:t>flog</a:t>
            </a:r>
            <a:endParaRPr lang="en-US" dirty="0">
              <a:cs typeface="Calibri"/>
            </a:endParaRPr>
          </a:p>
          <a:p>
            <a:r>
              <a:rPr lang="en-US" dirty="0"/>
              <a:t>fog</a:t>
            </a:r>
            <a:endParaRPr lang="en-US" dirty="0">
              <a:cs typeface="Calibri"/>
            </a:endParaRPr>
          </a:p>
          <a:p>
            <a:r>
              <a:rPr lang="en-US" dirty="0"/>
              <a:t>frog</a:t>
            </a:r>
            <a:endParaRPr lang="en-US" dirty="0">
              <a:cs typeface="Calibri"/>
            </a:endParaRPr>
          </a:p>
          <a:p>
            <a:r>
              <a:rPr lang="en-US" dirty="0"/>
              <a:t>grog</a:t>
            </a:r>
            <a:endParaRPr lang="en-US" dirty="0">
              <a:cs typeface="Calibri"/>
            </a:endParaRPr>
          </a:p>
          <a:p>
            <a:r>
              <a:rPr lang="en-US" dirty="0"/>
              <a:t>hog</a:t>
            </a:r>
            <a:endParaRPr lang="en-US" dirty="0">
              <a:cs typeface="Calibri"/>
            </a:endParaRPr>
          </a:p>
          <a:p>
            <a:r>
              <a:rPr lang="en-US" dirty="0"/>
              <a:t>jog</a:t>
            </a:r>
            <a:endParaRPr lang="en-US" dirty="0">
              <a:cs typeface="Calibri"/>
            </a:endParaRPr>
          </a:p>
          <a:p>
            <a:r>
              <a:rPr lang="en-US" dirty="0"/>
              <a:t>log</a:t>
            </a:r>
            <a:endParaRPr lang="en-US" dirty="0">
              <a:cs typeface="Calibri"/>
            </a:endParaRPr>
          </a:p>
          <a:p>
            <a:r>
              <a:rPr lang="en-US" dirty="0"/>
              <a:t>slog</a:t>
            </a:r>
            <a:endParaRPr lang="en-US" dirty="0">
              <a:cs typeface="Calibri"/>
            </a:endParaRPr>
          </a:p>
          <a:p>
            <a:r>
              <a:rPr lang="en-US" dirty="0"/>
              <a:t>smog</a:t>
            </a:r>
            <a:endParaRPr lang="en-US" dirty="0">
              <a:cs typeface="Calibri"/>
            </a:endParaRPr>
          </a:p>
          <a:p>
            <a:r>
              <a:rPr lang="en-US" dirty="0"/>
              <a:t>tog</a:t>
            </a:r>
            <a:endParaRPr lang="en-US" dirty="0">
              <a:cs typeface="Calibri"/>
            </a:endParaRPr>
          </a:p>
          <a:p>
            <a:endParaRPr lang="en-US" dirty="0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65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-oil</a:t>
            </a:r>
            <a:br>
              <a:rPr lang="en-US" dirty="0">
                <a:cs typeface="+mn-lt"/>
              </a:rPr>
            </a:br>
            <a:r>
              <a:rPr lang="en-US" dirty="0"/>
              <a:t>boil </a:t>
            </a:r>
          </a:p>
          <a:p>
            <a:r>
              <a:rPr lang="en-US" dirty="0"/>
              <a:t>broil </a:t>
            </a:r>
          </a:p>
          <a:p>
            <a:r>
              <a:rPr lang="en-US" dirty="0"/>
              <a:t>coil </a:t>
            </a:r>
          </a:p>
          <a:p>
            <a:r>
              <a:rPr lang="en-US" dirty="0"/>
              <a:t>foil </a:t>
            </a:r>
          </a:p>
          <a:p>
            <a:r>
              <a:rPr lang="en-US" dirty="0"/>
              <a:t>oil </a:t>
            </a:r>
          </a:p>
          <a:p>
            <a:r>
              <a:rPr lang="en-US" dirty="0"/>
              <a:t>soil </a:t>
            </a:r>
          </a:p>
          <a:p>
            <a:r>
              <a:rPr lang="en-US" dirty="0"/>
              <a:t>spoil </a:t>
            </a:r>
          </a:p>
          <a:p>
            <a:r>
              <a:rPr lang="en-US" dirty="0"/>
              <a:t>toil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09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</a:t>
            </a:r>
            <a:r>
              <a:rPr lang="en-US" b="1" dirty="0" err="1"/>
              <a:t>oke</a:t>
            </a:r>
            <a:endParaRPr lang="en-US" b="1" dirty="0">
              <a:cs typeface="Calibri"/>
            </a:endParaRPr>
          </a:p>
          <a:p>
            <a:r>
              <a:rPr lang="en-US" dirty="0"/>
              <a:t>bloke </a:t>
            </a:r>
          </a:p>
          <a:p>
            <a:r>
              <a:rPr lang="en-US" dirty="0"/>
              <a:t>broke </a:t>
            </a:r>
          </a:p>
          <a:p>
            <a:r>
              <a:rPr lang="en-US" dirty="0"/>
              <a:t>choke </a:t>
            </a:r>
          </a:p>
          <a:p>
            <a:r>
              <a:rPr lang="en-US" dirty="0"/>
              <a:t>coke </a:t>
            </a:r>
          </a:p>
          <a:p>
            <a:r>
              <a:rPr lang="en-US" dirty="0"/>
              <a:t>joke </a:t>
            </a:r>
          </a:p>
          <a:p>
            <a:r>
              <a:rPr lang="en-US" dirty="0"/>
              <a:t>poke </a:t>
            </a:r>
          </a:p>
          <a:p>
            <a:r>
              <a:rPr lang="en-US" dirty="0"/>
              <a:t>smoke </a:t>
            </a:r>
          </a:p>
          <a:p>
            <a:r>
              <a:rPr lang="en-US" dirty="0"/>
              <a:t>spoke </a:t>
            </a:r>
          </a:p>
          <a:p>
            <a:r>
              <a:rPr lang="en-US" dirty="0"/>
              <a:t>stoke </a:t>
            </a:r>
          </a:p>
          <a:p>
            <a:r>
              <a:rPr lang="en-US" dirty="0"/>
              <a:t>stroke </a:t>
            </a:r>
          </a:p>
          <a:p>
            <a:r>
              <a:rPr lang="en-US" dirty="0"/>
              <a:t>woke </a:t>
            </a:r>
          </a:p>
          <a:p>
            <a:r>
              <a:rPr lang="en-US" dirty="0"/>
              <a:t>yoke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57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4156D5-CE85-4EF9-B093-7109BF16D47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18" y="6374391"/>
            <a:ext cx="41306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2F3ED97-056A-4948-A4BA-A334C3EF5778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Phonogram Word Cards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O Phonograms</a:t>
            </a:r>
          </a:p>
        </p:txBody>
      </p:sp>
    </p:spTree>
    <p:extLst>
      <p:ext uri="{BB962C8B-B14F-4D97-AF65-F5344CB8AC3E}">
        <p14:creationId xmlns:p14="http://schemas.microsoft.com/office/powerpoint/2010/main" val="376949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5569826" y="108607"/>
            <a:ext cx="20313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yoke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839805" y="108608"/>
            <a:ext cx="18341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joke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839805" y="1070089"/>
            <a:ext cx="20810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poke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839805" y="2031570"/>
            <a:ext cx="252344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smoke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839805" y="2993051"/>
            <a:ext cx="235192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spoke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839805" y="3954532"/>
            <a:ext cx="21291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stoke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839805" y="4913956"/>
            <a:ext cx="23262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stroke 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839805" y="5875437"/>
            <a:ext cx="21659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woke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2284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bloke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27818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broke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43688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choke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coke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oke</a:t>
            </a:r>
            <a:endParaRPr lang="en-US" sz="6000" b="1" dirty="0" err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99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hold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20553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mold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47668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old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21419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scold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74759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sold 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told </a:t>
            </a:r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bold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cold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482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fold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gold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-old</a:t>
            </a:r>
            <a:endParaRPr lang="en-US" sz="6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463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role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7347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sole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9191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stole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232467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whole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dole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325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hole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0425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mole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pole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-ole</a:t>
            </a:r>
            <a:endParaRPr lang="en-US" sz="6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838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20794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scroll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8694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stroll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4013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toll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5985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troll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213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droll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9431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knoll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241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poll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4141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roll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oll</a:t>
            </a:r>
            <a:endParaRPr lang="en-US" sz="6000" b="1" dirty="0" err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008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5369801" y="108608"/>
            <a:ext cx="18694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tone 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5369801" y="1070089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zone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715980" y="108608"/>
            <a:ext cx="22894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drone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715980" y="1070089"/>
            <a:ext cx="20537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hone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715980" y="2031570"/>
            <a:ext cx="18325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lone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715980" y="2993051"/>
            <a:ext cx="24609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phone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715980" y="3954532"/>
            <a:ext cx="22894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prone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715980" y="4913956"/>
            <a:ext cx="232467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shone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715980" y="5875437"/>
            <a:ext cx="21403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stone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0810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boke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2268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clone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0794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cone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2765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crone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-one</a:t>
            </a:r>
            <a:endParaRPr lang="en-US" sz="6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848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13071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good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hood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1788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stood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2156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wood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ood</a:t>
            </a:r>
            <a:endParaRPr lang="en-US" sz="6000" b="1" dirty="0" err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037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754080" y="108608"/>
            <a:ext cx="20425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hook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754080" y="1070089"/>
            <a:ext cx="18213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look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754080" y="2031570"/>
            <a:ext cx="20425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nook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754080" y="2993051"/>
            <a:ext cx="23134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shook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754080" y="3954532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took </a:t>
            </a:r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0810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book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27818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brook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cook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26536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crook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ook</a:t>
            </a:r>
            <a:endParaRPr lang="en-US" sz="6000" b="1" dirty="0" err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221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24978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school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21419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spool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9191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stool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6482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tool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cool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drool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353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fool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pool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ool</a:t>
            </a:r>
            <a:endParaRPr lang="en-US" sz="6000" b="1" dirty="0" err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94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925530" y="108608"/>
            <a:ext cx="24497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gloom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925530" y="1070089"/>
            <a:ext cx="24994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groom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925530" y="2031570"/>
            <a:ext cx="20425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loom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925530" y="2993051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 room 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925530" y="3954532"/>
            <a:ext cx="21788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zoom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4497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bloom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3022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boom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4994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broom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3022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doom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5400" b="1" dirty="0" err="1">
                <a:solidFill>
                  <a:schemeClr val="tx1"/>
                </a:solidFill>
                <a:latin typeface="Century Gothic"/>
              </a:rPr>
              <a:t>oom</a:t>
            </a:r>
            <a:endParaRPr lang="en-US" sz="5400" b="1" dirty="0" err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007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778845" y="108608"/>
            <a:ext cx="19559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soon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778845" y="1070089"/>
            <a:ext cx="23631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spoon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778845" y="2031570"/>
            <a:ext cx="244810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swoon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2765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croon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325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loon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2637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moon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537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noon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oon</a:t>
            </a:r>
            <a:endParaRPr lang="en-US" sz="6000" b="1" dirty="0" err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6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246F13-E711-CF49-92E8-A721B763A456}"/>
              </a:ext>
            </a:extLst>
          </p:cNvPr>
          <p:cNvSpPr txBox="1"/>
          <p:nvPr/>
        </p:nvSpPr>
        <p:spPr>
          <a:xfrm>
            <a:off x="1365663" y="2042556"/>
            <a:ext cx="6341422" cy="2777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Note:</a:t>
            </a:r>
          </a:p>
          <a:p>
            <a:endParaRPr lang="en-US" sz="105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Century Gothic" panose="020B0502020202020204" pitchFamily="34" charset="0"/>
              </a:rPr>
              <a:t>Use these lists for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Teaching new phoneme-grapheme correspondences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For use in review games, such as “Word Sorts”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In any other activity that requires lists of words with the same phonogram.</a:t>
            </a:r>
          </a:p>
          <a:p>
            <a:pPr>
              <a:spcAft>
                <a:spcPts val="600"/>
              </a:spcAft>
            </a:pP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978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723981" y="108608"/>
            <a:ext cx="23887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scoop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723981" y="1070089"/>
            <a:ext cx="21419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sloop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723981" y="2031570"/>
            <a:ext cx="23631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snoop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723981" y="2993051"/>
            <a:ext cx="21788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stoop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723981" y="3954532"/>
            <a:ext cx="24865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swoop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723981" y="4913956"/>
            <a:ext cx="21050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troop </a:t>
            </a:r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1178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coop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3278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droop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hoop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loop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oop</a:t>
            </a:r>
            <a:endParaRPr lang="en-US" sz="6000" b="1" dirty="0" err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536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root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21659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scoot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21403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shoot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6850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toot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9078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boot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694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hoot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482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loot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794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moot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oot</a:t>
            </a:r>
            <a:endParaRPr lang="en-US" sz="6000" b="1" dirty="0" err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94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plop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17363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9335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prop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shop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674476" y="3954532"/>
            <a:ext cx="174759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slop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4674476" y="4913956"/>
            <a:ext cx="160011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sop 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4674476" y="5875437"/>
            <a:ext cx="17844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7DBFCF-4298-4F45-9C43-901303D504C6}"/>
              </a:ext>
            </a:extLst>
          </p:cNvPr>
          <p:cNvSpPr txBox="1"/>
          <p:nvPr/>
        </p:nvSpPr>
        <p:spPr>
          <a:xfrm>
            <a:off x="6896873" y="108608"/>
            <a:ext cx="15135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550245" y="108608"/>
            <a:ext cx="19335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drop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550245" y="1070089"/>
            <a:ext cx="16482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flop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550245" y="2031570"/>
            <a:ext cx="15007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550245" y="2993051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glop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550245" y="3954532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550245" y="4913956"/>
            <a:ext cx="147668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lop 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550245" y="5875437"/>
            <a:ext cx="19078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7363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chop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7235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crop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-op</a:t>
            </a:r>
            <a:endParaRPr lang="en-US" sz="6000" b="1" dirty="0" err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736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742269" y="108608"/>
            <a:ext cx="23022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mope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742269" y="1070089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nope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742269" y="2031570"/>
            <a:ext cx="213071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pope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742269" y="2993051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rope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742269" y="3954532"/>
            <a:ext cx="23887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scope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742269" y="4913956"/>
            <a:ext cx="21419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slope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1178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cope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3278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grope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hope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lope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4800" b="1" dirty="0" err="1">
                <a:solidFill>
                  <a:schemeClr val="tx1"/>
                </a:solidFill>
                <a:latin typeface="Century Gothic"/>
              </a:rPr>
              <a:t>ope</a:t>
            </a:r>
            <a:endParaRPr lang="en-US" sz="4800" b="1" dirty="0" err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4928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21531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shore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21531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snore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219162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spore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store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674476" y="3954532"/>
            <a:ext cx="22765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swore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7844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sore 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9078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core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store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6850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fore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pore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22765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chore 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21788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score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bore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tore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 more 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056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wore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-ore</a:t>
            </a:r>
            <a:endParaRPr lang="en-US" sz="6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549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6722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torn 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9800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worn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21531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scorn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21275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shorn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225093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sworn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20409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thorn </a:t>
            </a:r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born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corn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85659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horn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665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morn 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orn</a:t>
            </a:r>
            <a:endParaRPr lang="en-US" sz="6000" b="1" dirty="0" err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045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23503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chose 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21291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close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219162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prose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21403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those </a:t>
            </a:r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9559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hose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9559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nose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99445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pose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7844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rose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ose</a:t>
            </a:r>
            <a:endParaRPr lang="en-US" sz="6000" b="1" dirty="0" err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4969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blot 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16482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clot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plot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17459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shot 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674476" y="3954532"/>
            <a:ext cx="152477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slot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4674476" y="4913956"/>
            <a:ext cx="17459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snot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4674476" y="5875437"/>
            <a:ext cx="17844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spot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7DBFCF-4298-4F45-9C43-901303D504C6}"/>
              </a:ext>
            </a:extLst>
          </p:cNvPr>
          <p:cNvSpPr txBox="1"/>
          <p:nvPr/>
        </p:nvSpPr>
        <p:spPr>
          <a:xfrm>
            <a:off x="6896873" y="108608"/>
            <a:ext cx="14879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trot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2666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jot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8325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knot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25386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4750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not 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5135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30356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2907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5007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5135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5135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got 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4750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hot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/>
              </a:rPr>
              <a:t>ot</a:t>
            </a:r>
            <a:endParaRPr lang="en-US" sz="8000" b="1" dirty="0" err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8610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925149" y="108608"/>
            <a:ext cx="253466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mouse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925149" y="1070089"/>
            <a:ext cx="21531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rouse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925149" y="2031570"/>
            <a:ext cx="22268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souse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51062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blouse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3631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douse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56031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grouse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32467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house 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4800" b="1" dirty="0" err="1">
                <a:solidFill>
                  <a:schemeClr val="tx1"/>
                </a:solidFill>
                <a:latin typeface="Century Gothic"/>
              </a:rPr>
              <a:t>ouse</a:t>
            </a:r>
          </a:p>
        </p:txBody>
      </p:sp>
    </p:spTree>
    <p:extLst>
      <p:ext uri="{BB962C8B-B14F-4D97-AF65-F5344CB8AC3E}">
        <p14:creationId xmlns:p14="http://schemas.microsoft.com/office/powerpoint/2010/main" val="2129054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93033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stout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16594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tout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85659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trout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20794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grout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6225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lout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4750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out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pout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21403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scout 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21146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shout 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23503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sprout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bout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168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clout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7940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flout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gout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-out</a:t>
            </a:r>
          </a:p>
        </p:txBody>
      </p:sp>
    </p:spTree>
    <p:extLst>
      <p:ext uri="{BB962C8B-B14F-4D97-AF65-F5344CB8AC3E}">
        <p14:creationId xmlns:p14="http://schemas.microsoft.com/office/powerpoint/2010/main" val="2757390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goat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gloat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moat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5135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oat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bloat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boat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9078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coat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325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float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-oat</a:t>
            </a:r>
            <a:endParaRPr lang="en-US" sz="60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2043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793348" y="108608"/>
            <a:ext cx="20537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snow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793348" y="1070089"/>
            <a:ext cx="16850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793348" y="2031570"/>
            <a:ext cx="18694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stow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793348" y="2993051"/>
            <a:ext cx="15985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glow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21403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know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5616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9928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6113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20537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show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8325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slow </a:t>
            </a:r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blow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213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bow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0056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crow 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7331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flow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-ow</a:t>
            </a:r>
            <a:endParaRPr lang="en-US" sz="6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7553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857356" y="108608"/>
            <a:ext cx="17588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vow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641685" y="108608"/>
            <a:ext cx="17828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641685" y="1070089"/>
            <a:ext cx="17828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now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641685" y="2031570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plow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641685" y="2993051"/>
            <a:ext cx="20185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prow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641685" y="3954532"/>
            <a:ext cx="16113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641685" y="4913956"/>
            <a:ext cx="20794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scow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641685" y="5875437"/>
            <a:ext cx="16850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213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bow </a:t>
            </a:r>
            <a:endParaRPr lang="en-US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185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brow 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1771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chow 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085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cow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-ow</a:t>
            </a:r>
            <a:endParaRPr lang="en-US" sz="6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8960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21900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mown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225093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shown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sown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236154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thrown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1659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blown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93033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flown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2156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grown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3374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known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entury Gothic"/>
              </a:rPr>
              <a:t>-own</a:t>
            </a:r>
          </a:p>
        </p:txBody>
      </p:sp>
    </p:spTree>
    <p:extLst>
      <p:ext uri="{BB962C8B-B14F-4D97-AF65-F5344CB8AC3E}">
        <p14:creationId xmlns:p14="http://schemas.microsoft.com/office/powerpoint/2010/main" val="2462354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50233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box</a:t>
            </a:r>
            <a:endParaRPr lang="en-US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2666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fox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24264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lox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50233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pox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-ox</a:t>
            </a:r>
          </a:p>
        </p:txBody>
      </p:sp>
    </p:spTree>
    <p:extLst>
      <p:ext uri="{BB962C8B-B14F-4D97-AF65-F5344CB8AC3E}">
        <p14:creationId xmlns:p14="http://schemas.microsoft.com/office/powerpoint/2010/main" val="21590700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37890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soy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29234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toy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66263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ploy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51515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boy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50233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coy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26829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joy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46546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Roy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-oy</a:t>
            </a:r>
          </a:p>
        </p:txBody>
      </p:sp>
    </p:spTree>
    <p:extLst>
      <p:ext uri="{BB962C8B-B14F-4D97-AF65-F5344CB8AC3E}">
        <p14:creationId xmlns:p14="http://schemas.microsoft.com/office/powerpoint/2010/main" val="1447414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2284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cloak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27818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croak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866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oak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9575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soak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-oak</a:t>
            </a:r>
            <a:endParaRPr lang="en-US" sz="6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890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snob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160011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sob 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7363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gob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4895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job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20553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knob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47668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lob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9078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mob 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5263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rob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74759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slob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blob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7235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cob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5007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fob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glob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ob</a:t>
            </a:r>
            <a:endParaRPr lang="en-US" sz="6000" b="1" dirty="0" err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5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5312651" y="108608"/>
            <a:ext cx="20810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pock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5312651" y="1070089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rock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5312651" y="2031570"/>
            <a:ext cx="23134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shock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5312651" y="2993051"/>
            <a:ext cx="252344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smock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5312651" y="3954532"/>
            <a:ext cx="19447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sock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5312651" y="4913956"/>
            <a:ext cx="21291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stock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5312651" y="5873380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tock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830280" y="108608"/>
            <a:ext cx="226536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crock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830280" y="1070089"/>
            <a:ext cx="20810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dock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830280" y="2031570"/>
            <a:ext cx="19928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flock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830280" y="2993051"/>
            <a:ext cx="20425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frock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830280" y="3954532"/>
            <a:ext cx="20425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hock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830280" y="4913956"/>
            <a:ext cx="18341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jock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830280" y="5873380"/>
            <a:ext cx="225254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mock </a:t>
            </a:r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2284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block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43688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chock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2156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clock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sz="4800" b="1" dirty="0">
                <a:latin typeface="Century Gothic"/>
              </a:rPr>
              <a:t> cock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ock</a:t>
            </a:r>
            <a:endParaRPr lang="en-US" sz="6000" b="1" dirty="0" err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plod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7363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pod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9335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prod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5263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rod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shod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60011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sod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trod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clod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7235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cod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9078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mod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nod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-od</a:t>
            </a:r>
            <a:endParaRPr lang="en-US" sz="6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126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74759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slog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21788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smog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5135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tog 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6482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flog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5007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fog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frog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9335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grog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hog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4895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jog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47668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log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7363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bog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clog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7235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cog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7363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dog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/>
              </a:rPr>
              <a:t>og</a:t>
            </a:r>
            <a:endParaRPr lang="en-US" sz="6000" b="1" dirty="0" err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436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217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oil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4879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soil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spoil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4013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toil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6241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boil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213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broil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113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coil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38852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4800" b="1" dirty="0">
                <a:latin typeface="Century Gothic"/>
              </a:rPr>
              <a:t> foil 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/>
              </a:rPr>
              <a:t>-oil</a:t>
            </a:r>
            <a:endParaRPr lang="en-US" sz="6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930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1222</Words>
  <Application>Microsoft Macintosh PowerPoint</Application>
  <PresentationFormat>On-screen Show (4:3)</PresentationFormat>
  <Paragraphs>752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Holly Lane</cp:lastModifiedBy>
  <cp:revision>266</cp:revision>
  <dcterms:created xsi:type="dcterms:W3CDTF">2020-03-23T18:02:58Z</dcterms:created>
  <dcterms:modified xsi:type="dcterms:W3CDTF">2020-03-30T12:56:34Z</dcterms:modified>
</cp:coreProperties>
</file>